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48" r:id="rId2"/>
    <p:sldMasterId id="2147483660" r:id="rId3"/>
    <p:sldMasterId id="2147483677" r:id="rId4"/>
    <p:sldMasterId id="2147483719" r:id="rId5"/>
    <p:sldMasterId id="2147483721" r:id="rId6"/>
  </p:sldMasterIdLst>
  <p:notesMasterIdLst>
    <p:notesMasterId r:id="rId19"/>
  </p:notesMasterIdLst>
  <p:sldIdLst>
    <p:sldId id="426" r:id="rId7"/>
    <p:sldId id="428" r:id="rId8"/>
    <p:sldId id="433" r:id="rId9"/>
    <p:sldId id="461" r:id="rId10"/>
    <p:sldId id="454" r:id="rId11"/>
    <p:sldId id="465" r:id="rId12"/>
    <p:sldId id="466" r:id="rId13"/>
    <p:sldId id="467" r:id="rId14"/>
    <p:sldId id="460" r:id="rId15"/>
    <p:sldId id="463" r:id="rId16"/>
    <p:sldId id="468" r:id="rId17"/>
    <p:sldId id="42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>
        <p:scale>
          <a:sx n="60" d="100"/>
          <a:sy n="60" d="100"/>
        </p:scale>
        <p:origin x="908" y="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2784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0F481-6F7A-4D16-B108-224325F72626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BCF1C-508C-432E-8918-B6FD3E34AE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57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BD3C4-5909-412E-9ACB-2BE13E46FC71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Charlotte Coley, Education &amp; Training Manager, OHRE/IRB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dirty="0"/>
              <a:t>IRB Educational Presentation, September 2020</a:t>
            </a:r>
          </a:p>
        </p:txBody>
      </p:sp>
    </p:spTree>
    <p:extLst>
      <p:ext uri="{BB962C8B-B14F-4D97-AF65-F5344CB8AC3E}">
        <p14:creationId xmlns:p14="http://schemas.microsoft.com/office/powerpoint/2010/main" val="2605371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IRB Educational Presentation, September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Charlotte Coley, OHRE IRB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7361A91-B1C8-4107-81F0-0181FCF601E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894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90BF312B-CFCF-49D2-921D-B1EC40C1EA2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dirty="0"/>
              <a:t> February 24, 2003</a:t>
            </a:r>
          </a:p>
        </p:txBody>
      </p:sp>
      <p:sp>
        <p:nvSpPr>
          <p:cNvPr id="31747" name="Rectangle 6">
            <a:extLst>
              <a:ext uri="{FF2B5EF4-FFF2-40B4-BE49-F238E27FC236}">
                <a16:creationId xmlns:a16="http://schemas.microsoft.com/office/drawing/2014/main" id="{D0E3FCD9-15C5-4710-ACA6-7BAED271CA4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dirty="0"/>
              <a:t>Informed Consent Lecture</a:t>
            </a:r>
          </a:p>
        </p:txBody>
      </p:sp>
      <p:sp>
        <p:nvSpPr>
          <p:cNvPr id="31748" name="Rectangle 7">
            <a:extLst>
              <a:ext uri="{FF2B5EF4-FFF2-40B4-BE49-F238E27FC236}">
                <a16:creationId xmlns:a16="http://schemas.microsoft.com/office/drawing/2014/main" id="{28FBED29-9E12-4330-A481-734A6C1EF7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3EEE44B8-A694-40AA-A130-A1D03C03977E}" type="slidenum">
              <a:rPr lang="en-US" altLang="en-US" sz="1200"/>
              <a:pPr/>
              <a:t>3</a:t>
            </a:fld>
            <a:endParaRPr lang="en-US" altLang="en-US" sz="1200" dirty="0"/>
          </a:p>
        </p:txBody>
      </p:sp>
      <p:sp>
        <p:nvSpPr>
          <p:cNvPr id="31749" name="Rectangle 2">
            <a:extLst>
              <a:ext uri="{FF2B5EF4-FFF2-40B4-BE49-F238E27FC236}">
                <a16:creationId xmlns:a16="http://schemas.microsoft.com/office/drawing/2014/main" id="{714CF31F-B385-4397-ABDC-06DAEC2D3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3">
            <a:extLst>
              <a:ext uri="{FF2B5EF4-FFF2-40B4-BE49-F238E27FC236}">
                <a16:creationId xmlns:a16="http://schemas.microsoft.com/office/drawing/2014/main" id="{E65294EA-ACEE-4CEF-9121-4A1B21BD30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BCF1C-508C-432E-8918-B6FD3E34AE1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15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>
            <a:extLst>
              <a:ext uri="{FF2B5EF4-FFF2-40B4-BE49-F238E27FC236}">
                <a16:creationId xmlns:a16="http://schemas.microsoft.com/office/drawing/2014/main" id="{4C04C9B9-A8EE-4E0E-8DA8-79A32B31489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dirty="0"/>
              <a:t> February 24, 2003</a:t>
            </a:r>
          </a:p>
        </p:txBody>
      </p:sp>
      <p:sp>
        <p:nvSpPr>
          <p:cNvPr id="95235" name="Rectangle 6">
            <a:extLst>
              <a:ext uri="{FF2B5EF4-FFF2-40B4-BE49-F238E27FC236}">
                <a16:creationId xmlns:a16="http://schemas.microsoft.com/office/drawing/2014/main" id="{88468A93-40E9-488A-B39F-A7E0D63C1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dirty="0"/>
              <a:t>Informed Consent Lecture</a:t>
            </a:r>
          </a:p>
        </p:txBody>
      </p:sp>
      <p:sp>
        <p:nvSpPr>
          <p:cNvPr id="95236" name="Rectangle 7">
            <a:extLst>
              <a:ext uri="{FF2B5EF4-FFF2-40B4-BE49-F238E27FC236}">
                <a16:creationId xmlns:a16="http://schemas.microsoft.com/office/drawing/2014/main" id="{AD410F2F-08A0-4CA1-8CC4-77C3135F25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5B22F447-4268-43F6-B751-73DAE7D7B5BC}" type="slidenum">
              <a:rPr lang="en-US" altLang="en-US" sz="1200"/>
              <a:pPr/>
              <a:t>5</a:t>
            </a:fld>
            <a:endParaRPr lang="en-US" altLang="en-US" sz="1200" dirty="0"/>
          </a:p>
        </p:txBody>
      </p:sp>
      <p:sp>
        <p:nvSpPr>
          <p:cNvPr id="95237" name="Rectangle 2">
            <a:extLst>
              <a:ext uri="{FF2B5EF4-FFF2-40B4-BE49-F238E27FC236}">
                <a16:creationId xmlns:a16="http://schemas.microsoft.com/office/drawing/2014/main" id="{6042B098-926B-48E5-A9E0-D2F8967193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8" name="Rectangle 3">
            <a:extLst>
              <a:ext uri="{FF2B5EF4-FFF2-40B4-BE49-F238E27FC236}">
                <a16:creationId xmlns:a16="http://schemas.microsoft.com/office/drawing/2014/main" id="{6B681ED3-FFAF-46AA-9315-4521044BC2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BCF1C-508C-432E-8918-B6FD3E34AE1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859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BCF1C-508C-432E-8918-B6FD3E34AE1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34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A2BDB-3FAC-4226-B76B-746A19AFEB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94351-23B9-4AA1-9846-C2F51919C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C12D2-1542-40C1-B57F-A7813312C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524-3F52-45F3-8671-046E6498C9F6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07A97-D645-4426-B241-87407CEA7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6DA9F-BF43-4949-B43A-DF3514418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6C8A-571C-4369-8F1D-A3738BE6D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83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B7FC8-0AB2-4FD4-920A-1EE97914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1AC9AD-0EE5-4EE0-9492-DC1CF4BE17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D4447-E818-41BB-8C0B-B5A3CF076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524-3F52-45F3-8671-046E6498C9F6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2093-4B17-4233-9A9C-2DC03E780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36D07-CD24-4B62-9A9E-A8E8C4F8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6C8A-571C-4369-8F1D-A3738BE6D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9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BFE661-FD92-4F32-8446-D8D47E397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85B4AB-1C9D-4496-AA85-F1329049F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98CE8-1D08-454A-A2E4-21F0D8F9D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524-3F52-45F3-8671-046E6498C9F6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3505E-3590-4A01-ABE6-FC38C2A2F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D1D11-1139-4C76-9DDE-F94C2F58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6C8A-571C-4369-8F1D-A3738BE6D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522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all_unc_ch_scenes_10_00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12192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437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43351-3B92-473F-886D-48B8ADC2C8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2757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08206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735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08206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735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08206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735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08206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73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90FC4-2255-4760-B754-166929F2D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F7096-6A71-4C75-935D-62271AE68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D7B53-5DBC-405C-A4F1-19FA83125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524-3F52-45F3-8671-046E6498C9F6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777E7-38A7-4F48-9934-67FC7FC2B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0D127-705D-4FA7-924C-D01815A2B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6C8A-571C-4369-8F1D-A3738BE6D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8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A85AA-36E6-41CC-8907-E6FC9482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51D635-0F2A-4A0F-BC02-3779A8144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54069-A3F5-44DC-885D-353556A23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524-3F52-45F3-8671-046E6498C9F6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3E227-BB61-46DC-9DCE-1F73EC081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DD55E-F06E-4F4A-888B-8817A7AF2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6C8A-571C-4369-8F1D-A3738BE6D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52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57EA4-DA02-4D09-B6C6-9DA277AA1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732FA-162B-4F80-B0E7-3853CC6A6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5B7EC-7DC9-471C-AB6E-4541D1202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F9D11-9669-4489-BF4D-ED29A8BFC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524-3F52-45F3-8671-046E6498C9F6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868CB-A52F-4136-8355-229149BBF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150E2-918B-452F-AF8C-8F91870E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6C8A-571C-4369-8F1D-A3738BE6D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61245-25DC-4915-8D59-161F710D0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F4C046-3E73-4C21-84EB-BEC0533A1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7BDF2C-AEC2-4102-B0C7-8CE07ACB6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11DAC7-8EE0-413E-B261-759528911F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3BD4F0-557E-437B-9EB8-64D9296F86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DDB68C-4E34-4624-8B37-9B1DBF349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524-3F52-45F3-8671-046E6498C9F6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AD58E-E68E-4BB3-98F3-B32C340A2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7CCD91-DAAF-45AA-9771-F6BF7EA7F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6C8A-571C-4369-8F1D-A3738BE6D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0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6AFF8-5EA0-4A4E-ABC1-953C509FD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5122A6-A243-4E1F-989B-134C9E8B1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524-3F52-45F3-8671-046E6498C9F6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E7EC2F-B0F5-48C9-8A50-E3D45F411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3773B-D5A2-4853-870E-D76407B4B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6C8A-571C-4369-8F1D-A3738BE6D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52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EA681-9D44-4F80-A5A4-32B710FFC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524-3F52-45F3-8671-046E6498C9F6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A41E8-F181-4CE3-918C-E27A4F87E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523D9-A0D6-4043-A0C0-63B91D59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6C8A-571C-4369-8F1D-A3738BE6D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74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D3F29-D88F-489F-8353-415AF3E83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DFDD3-FABE-4D83-8702-9DB2552BF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77CF31-B088-48CF-8181-7E9CE92BD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7535D-D9C6-4088-9639-595F2C624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524-3F52-45F3-8671-046E6498C9F6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CB8A2-B780-48DB-B617-E6AE4A459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A7E5D5-A879-42C8-A4B2-97F47E4B2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6C8A-571C-4369-8F1D-A3738BE6D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FF756-94F5-4757-B99A-257F55008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B73F0D-857A-43C9-945F-907904118F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B4C1CB-3B95-4AED-A8AA-DB051297A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E4A229-FDBE-483F-B6E6-94AAEC5B3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524-3F52-45F3-8671-046E6498C9F6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23004-54D1-4E49-8BD4-A8B258FE1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DB1BB-A371-4E92-9D24-E15777FF5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6C8A-571C-4369-8F1D-A3738BE6D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69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13B3FB-5F5A-4610-9E3D-BA1867BF2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503D27-EE3C-4DB5-B85A-6CD83E444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5E18A-4D08-434C-B921-1FB289FD6C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B3524-3F52-45F3-8671-046E6498C9F6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827EE-8F7C-49FA-ADBC-78EBFD3E5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0B239-9992-41AF-9B29-5F215F55EC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B6C8A-571C-4369-8F1D-A3738BE6D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9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92800"/>
            <a:ext cx="12192000" cy="965200"/>
          </a:xfrm>
          <a:prstGeom prst="rect">
            <a:avLst/>
          </a:prstGeom>
          <a:gradFill>
            <a:gsLst>
              <a:gs pos="0">
                <a:srgbClr val="639EC8"/>
              </a:gs>
              <a:gs pos="100000">
                <a:srgbClr val="6BABD8"/>
              </a:gs>
            </a:gsLst>
          </a:gradFill>
          <a:ln>
            <a:noFill/>
          </a:ln>
          <a:effectLst>
            <a:outerShdw blurRad="136525" dist="88900" dir="11820000" sx="61000" sy="61000" algn="tl" rotWithShape="0">
              <a:schemeClr val="bg1">
                <a:lumMod val="75000"/>
                <a:alpha val="43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pic>
        <p:nvPicPr>
          <p:cNvPr id="1027" name="Picture 3" descr="small_white_tra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6065838"/>
            <a:ext cx="3014133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693480-687C-4C66-BF58-3CA3AAEB51F1}"/>
              </a:ext>
            </a:extLst>
          </p:cNvPr>
          <p:cNvSpPr/>
          <p:nvPr/>
        </p:nvSpPr>
        <p:spPr>
          <a:xfrm>
            <a:off x="0" y="5892800"/>
            <a:ext cx="12192000" cy="965200"/>
          </a:xfrm>
          <a:prstGeom prst="rect">
            <a:avLst/>
          </a:prstGeom>
          <a:gradFill>
            <a:gsLst>
              <a:gs pos="0">
                <a:srgbClr val="639EC8"/>
              </a:gs>
              <a:gs pos="100000">
                <a:srgbClr val="6BABD8"/>
              </a:gs>
            </a:gsLst>
          </a:gradFill>
          <a:ln>
            <a:noFill/>
          </a:ln>
          <a:effectLst>
            <a:outerShdw blurRad="136525" dist="88900" dir="11820000" sx="61000" sy="61000" algn="tl" rotWithShape="0">
              <a:schemeClr val="bg1">
                <a:lumMod val="75000"/>
                <a:alpha val="43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pic>
        <p:nvPicPr>
          <p:cNvPr id="1027" name="Picture 3" descr="small_white_trans.png">
            <a:extLst>
              <a:ext uri="{FF2B5EF4-FFF2-40B4-BE49-F238E27FC236}">
                <a16:creationId xmlns:a16="http://schemas.microsoft.com/office/drawing/2014/main" id="{119E92AC-0B5B-4C4B-A057-655C16804F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6065838"/>
            <a:ext cx="3014133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693480-687C-4C66-BF58-3CA3AAEB51F1}"/>
              </a:ext>
            </a:extLst>
          </p:cNvPr>
          <p:cNvSpPr/>
          <p:nvPr/>
        </p:nvSpPr>
        <p:spPr>
          <a:xfrm>
            <a:off x="0" y="5892800"/>
            <a:ext cx="12192000" cy="965200"/>
          </a:xfrm>
          <a:prstGeom prst="rect">
            <a:avLst/>
          </a:prstGeom>
          <a:gradFill>
            <a:gsLst>
              <a:gs pos="0">
                <a:srgbClr val="639EC8"/>
              </a:gs>
              <a:gs pos="100000">
                <a:srgbClr val="6BABD8"/>
              </a:gs>
            </a:gsLst>
          </a:gradFill>
          <a:ln>
            <a:noFill/>
          </a:ln>
          <a:effectLst>
            <a:outerShdw blurRad="136525" dist="88900" dir="11820000" sx="61000" sy="61000" algn="tl" rotWithShape="0">
              <a:schemeClr val="bg1">
                <a:lumMod val="75000"/>
                <a:alpha val="43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pic>
        <p:nvPicPr>
          <p:cNvPr id="1027" name="Picture 3" descr="small_white_trans.png">
            <a:extLst>
              <a:ext uri="{FF2B5EF4-FFF2-40B4-BE49-F238E27FC236}">
                <a16:creationId xmlns:a16="http://schemas.microsoft.com/office/drawing/2014/main" id="{119E92AC-0B5B-4C4B-A057-655C16804F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6065838"/>
            <a:ext cx="3014133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693480-687C-4C66-BF58-3CA3AAEB51F1}"/>
              </a:ext>
            </a:extLst>
          </p:cNvPr>
          <p:cNvSpPr/>
          <p:nvPr/>
        </p:nvSpPr>
        <p:spPr>
          <a:xfrm>
            <a:off x="0" y="5892800"/>
            <a:ext cx="12192000" cy="965200"/>
          </a:xfrm>
          <a:prstGeom prst="rect">
            <a:avLst/>
          </a:prstGeom>
          <a:gradFill>
            <a:gsLst>
              <a:gs pos="0">
                <a:srgbClr val="639EC8"/>
              </a:gs>
              <a:gs pos="100000">
                <a:srgbClr val="6BABD8"/>
              </a:gs>
            </a:gsLst>
          </a:gradFill>
          <a:ln>
            <a:noFill/>
          </a:ln>
          <a:effectLst>
            <a:outerShdw blurRad="136525" dist="88900" dir="11820000" sx="61000" sy="61000" algn="tl" rotWithShape="0">
              <a:schemeClr val="bg1">
                <a:lumMod val="75000"/>
                <a:alpha val="43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pic>
        <p:nvPicPr>
          <p:cNvPr id="1027" name="Picture 3" descr="small_white_trans.png">
            <a:extLst>
              <a:ext uri="{FF2B5EF4-FFF2-40B4-BE49-F238E27FC236}">
                <a16:creationId xmlns:a16="http://schemas.microsoft.com/office/drawing/2014/main" id="{119E92AC-0B5B-4C4B-A057-655C16804F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6065838"/>
            <a:ext cx="3014133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693480-687C-4C66-BF58-3CA3AAEB51F1}"/>
              </a:ext>
            </a:extLst>
          </p:cNvPr>
          <p:cNvSpPr/>
          <p:nvPr/>
        </p:nvSpPr>
        <p:spPr>
          <a:xfrm>
            <a:off x="0" y="5892800"/>
            <a:ext cx="12192000" cy="965200"/>
          </a:xfrm>
          <a:prstGeom prst="rect">
            <a:avLst/>
          </a:prstGeom>
          <a:gradFill>
            <a:gsLst>
              <a:gs pos="0">
                <a:srgbClr val="639EC8"/>
              </a:gs>
              <a:gs pos="100000">
                <a:srgbClr val="6BABD8"/>
              </a:gs>
            </a:gsLst>
          </a:gradFill>
          <a:ln>
            <a:noFill/>
          </a:ln>
          <a:effectLst>
            <a:outerShdw blurRad="136525" dist="88900" dir="11820000" sx="61000" sy="61000" algn="tl" rotWithShape="0">
              <a:schemeClr val="bg1">
                <a:lumMod val="75000"/>
                <a:alpha val="43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pic>
        <p:nvPicPr>
          <p:cNvPr id="1027" name="Picture 3" descr="small_white_trans.png">
            <a:extLst>
              <a:ext uri="{FF2B5EF4-FFF2-40B4-BE49-F238E27FC236}">
                <a16:creationId xmlns:a16="http://schemas.microsoft.com/office/drawing/2014/main" id="{119E92AC-0B5B-4C4B-A057-655C16804F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6065838"/>
            <a:ext cx="3014133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tracs.unc.edu/docs/regulatory/New_Protection_and_Monitoring_Plans_effective_Jan_2018.pdf" TargetMode="External"/><Relationship Id="rId13" Type="http://schemas.openxmlformats.org/officeDocument/2006/relationships/hyperlink" Target="https://tracs.unc.edu/index.php/services/regulatory/data-and-safety-monitoring-board/dsmb-resources" TargetMode="External"/><Relationship Id="rId3" Type="http://schemas.openxmlformats.org/officeDocument/2006/relationships/hyperlink" Target="http://grants.nih.gov/grants/guide/notice-files/NOT-OD-00-038.html" TargetMode="External"/><Relationship Id="rId7" Type="http://schemas.openxmlformats.org/officeDocument/2006/relationships/hyperlink" Target="https://tracs.unc.edu/docs/regulatory/DSMB_Report_Form_Template_20180123.docx" TargetMode="External"/><Relationship Id="rId12" Type="http://schemas.openxmlformats.org/officeDocument/2006/relationships/hyperlink" Target="https://tracs.unc.edu/request?cat_id=34" TargetMode="External"/><Relationship Id="rId2" Type="http://schemas.openxmlformats.org/officeDocument/2006/relationships/hyperlink" Target="http://grants.nih.gov/grants/guide/notice-files/not98-084.html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niddk.nih.gov/research-funding/human-subjects-research/policies-clinical-researchers/data-safety-monitoring-plans" TargetMode="External"/><Relationship Id="rId11" Type="http://schemas.openxmlformats.org/officeDocument/2006/relationships/hyperlink" Target="http://search.lib.unc.edu/search?R=UNCb4228608" TargetMode="External"/><Relationship Id="rId5" Type="http://schemas.openxmlformats.org/officeDocument/2006/relationships/hyperlink" Target="https://www.nia.nih.gov/research/dgcg/clinical-research-study-investigators-toolbox/data-and-safety-monitoring" TargetMode="External"/><Relationship Id="rId10" Type="http://schemas.openxmlformats.org/officeDocument/2006/relationships/hyperlink" Target="http://tuftsctsi.live/dsmb_manual" TargetMode="External"/><Relationship Id="rId4" Type="http://schemas.openxmlformats.org/officeDocument/2006/relationships/hyperlink" Target="https://deainfo.nci.nih.gov/grantspolicies/datasafety.pdf" TargetMode="External"/><Relationship Id="rId9" Type="http://schemas.openxmlformats.org/officeDocument/2006/relationships/hyperlink" Target="https://tracs.unc.edu/index.php/services/regulatory/regulatory-tea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commons.wikimedia.org/wiki/File:Balanced_scale_of_Justice_(blue).sv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esearch.unc.edu/clinical-trials/src/src-irb/" TargetMode="Externa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racs.unc.edu/index.php/services/regulatory/data-and-safety-monitoring-board/when-is-a-dsmb-neede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 txBox="1">
            <a:spLocks/>
          </p:cNvSpPr>
          <p:nvPr/>
        </p:nvSpPr>
        <p:spPr bwMode="auto">
          <a:xfrm>
            <a:off x="6414999" y="1889737"/>
            <a:ext cx="5506068" cy="78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111 Criteria for Approval  # 6</a:t>
            </a: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+mn-lt"/>
              </a:rPr>
              <a:t>Monitoring for Safety Plan</a:t>
            </a:r>
          </a:p>
        </p:txBody>
      </p:sp>
      <p:pic>
        <p:nvPicPr>
          <p:cNvPr id="3076" name="Picture 1" descr="small_white_tra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755" y="855664"/>
            <a:ext cx="2870113" cy="789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7BB7B02-78C8-433D-8D76-4863A0434328}"/>
              </a:ext>
            </a:extLst>
          </p:cNvPr>
          <p:cNvSpPr txBox="1"/>
          <p:nvPr/>
        </p:nvSpPr>
        <p:spPr>
          <a:xfrm>
            <a:off x="275422" y="132202"/>
            <a:ext cx="11471313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/>
              <a:t>DSMB Resources </a:t>
            </a:r>
          </a:p>
          <a:p>
            <a:r>
              <a:rPr lang="en-US" b="1" dirty="0"/>
              <a:t>Policies and Guidelines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NIH Policy for Data and Safety Monitoring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Further Guidance on a Data and Safety Monitoring for Phase I and Phase II Trials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NCI Data and Safety Monitoring Guidelines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NIA guidance on Data and Safety Monitoring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NIDDK guidance on Data and Safety Monitoring Plans</a:t>
            </a:r>
            <a:endParaRPr lang="en-US" dirty="0"/>
          </a:p>
          <a:p>
            <a:r>
              <a:rPr lang="en-US" b="1" dirty="0"/>
              <a:t>NC TraCS DSMB Forms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7"/>
              </a:rPr>
              <a:t>DSMB Report Form Template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8"/>
              </a:rPr>
              <a:t>Protection and Monitoring Plan Requirements</a:t>
            </a:r>
            <a:endParaRPr lang="en-US" dirty="0"/>
          </a:p>
          <a:p>
            <a:r>
              <a:rPr lang="en-US" dirty="0"/>
              <a:t>To request a Letter of Support or a copy of the NC TraCS DSMB Charter, please contact the DSMB Administrator, </a:t>
            </a:r>
            <a:r>
              <a:rPr lang="en-US" dirty="0">
                <a:hlinkClick r:id="rId9"/>
              </a:rPr>
              <a:t>Amanda Wood</a:t>
            </a:r>
            <a:r>
              <a:rPr lang="en-US" dirty="0"/>
              <a:t>.</a:t>
            </a:r>
          </a:p>
          <a:p>
            <a:r>
              <a:rPr lang="en-US" b="1" dirty="0"/>
              <a:t>Resources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10"/>
              </a:rPr>
              <a:t>DSMB Training Manual</a:t>
            </a:r>
            <a:endParaRPr lang="en-US" dirty="0"/>
          </a:p>
          <a:p>
            <a:r>
              <a:rPr lang="en-US" b="1" dirty="0"/>
              <a:t>Suggested Reading</a:t>
            </a:r>
          </a:p>
          <a:p>
            <a:r>
              <a:rPr lang="en-US" dirty="0"/>
              <a:t>Susan S. Ellenberg, Thomas R. Fleming, and David L. DeMets. </a:t>
            </a:r>
            <a:r>
              <a:rPr lang="en-US" dirty="0">
                <a:hlinkClick r:id="rId11"/>
              </a:rPr>
              <a:t>Data Monitoring in Clinical Trials: A Practical Perspective.</a:t>
            </a:r>
            <a:r>
              <a:rPr lang="en-US" dirty="0"/>
              <a:t> John Wiley &amp; Sons, Ltd, 2003.</a:t>
            </a:r>
          </a:p>
          <a:p>
            <a:r>
              <a:rPr lang="en-US" dirty="0">
                <a:hlinkClick r:id="rId12"/>
              </a:rPr>
              <a:t>Submit a request</a:t>
            </a:r>
            <a:endParaRPr lang="en-US" dirty="0"/>
          </a:p>
          <a:p>
            <a:r>
              <a:rPr lang="en-US" dirty="0">
                <a:hlinkClick r:id="rId13"/>
              </a:rPr>
              <a:t>https://tracs.unc.edu/index.php/services/regulatory/data-and-safety-monitoring-board/dsmb-resources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61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4B668-8164-4903-B759-8326FADBD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lgerian" panose="04020705040A02060702" pitchFamily="82" charset="0"/>
              </a:rPr>
              <a:t>The Buck Stops with the IRB!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52225-03D8-495E-944A-1AA085C13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 IRB’s  mandate is the protection of the research subject,</a:t>
            </a:r>
          </a:p>
          <a:p>
            <a:r>
              <a:rPr lang="en-US" dirty="0"/>
              <a:t>Minimizing research risks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Ensuring the subject or their LAR  are fully informed &amp; consent to join the study.  </a:t>
            </a:r>
          </a:p>
          <a:p>
            <a:endParaRPr lang="en-US" sz="1800" dirty="0"/>
          </a:p>
          <a:p>
            <a:r>
              <a:rPr lang="en-US" b="1" dirty="0"/>
              <a:t>ONLY</a:t>
            </a:r>
            <a:r>
              <a:rPr lang="en-US" dirty="0"/>
              <a:t> then  can the IRB approve a study to include human subjects </a:t>
            </a:r>
            <a:r>
              <a:rPr lang="en-US"/>
              <a:t>in a study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218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445" y="546101"/>
            <a:ext cx="3048855" cy="515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749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019019" y="363655"/>
            <a:ext cx="8274707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866" tIns="33338" rIns="67866" bIns="33338" anchor="b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latin typeface="Arial" pitchFamily="34" charset="0"/>
              </a:rPr>
              <a:t>Belmont Report &amp; 45 CFR 46.111 &amp; 21 CFR 56.111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85422" y="1309511"/>
            <a:ext cx="11514667" cy="451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866" tIns="33338" rIns="67866" bIns="33338"/>
          <a:lstStyle>
            <a:lvl1pPr marL="514350" indent="-5143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457200" indent="-457200">
              <a:spcBef>
                <a:spcPct val="0"/>
              </a:spcBef>
              <a:buClr>
                <a:schemeClr val="tx1"/>
              </a:buClr>
              <a:buSzPct val="50000"/>
              <a:buFont typeface="+mj-lt"/>
              <a:buAutoNum type="arabicParenR"/>
            </a:pPr>
            <a:r>
              <a:rPr lang="en-US" altLang="en-US" sz="1600" dirty="0">
                <a:latin typeface="Arial" pitchFamily="34" charset="0"/>
              </a:rPr>
              <a:t>Risks minimized			Belmont:  Respect for Persons &amp; Beneficence 	</a:t>
            </a:r>
          </a:p>
          <a:p>
            <a:pPr marL="457200" indent="-457200">
              <a:spcBef>
                <a:spcPct val="0"/>
              </a:spcBef>
              <a:buClr>
                <a:schemeClr val="tx1"/>
              </a:buClr>
              <a:buSzPct val="50000"/>
              <a:buFont typeface="+mj-lt"/>
              <a:buAutoNum type="arabicParenR"/>
            </a:pPr>
            <a:endParaRPr lang="en-US" altLang="en-US" sz="1800" dirty="0">
              <a:latin typeface="Arial" pitchFamily="34" charset="0"/>
            </a:endParaRPr>
          </a:p>
          <a:p>
            <a:pPr marL="457200" indent="-457200">
              <a:spcBef>
                <a:spcPct val="0"/>
              </a:spcBef>
              <a:buClr>
                <a:schemeClr val="tx1"/>
              </a:buClr>
              <a:buSzPct val="50000"/>
              <a:buFont typeface="+mj-lt"/>
              <a:buAutoNum type="arabicParenR"/>
            </a:pPr>
            <a:r>
              <a:rPr lang="en-US" altLang="en-US" sz="1800" dirty="0">
                <a:latin typeface="Arial" pitchFamily="34" charset="0"/>
              </a:rPr>
              <a:t>Favorable risk : benefit ratio	  	Belmont:  Respect for Persons &amp; Beneficence </a:t>
            </a:r>
          </a:p>
          <a:p>
            <a:pPr marL="342900" indent="-342900">
              <a:spcBef>
                <a:spcPct val="0"/>
              </a:spcBef>
              <a:buClr>
                <a:schemeClr val="tx1"/>
              </a:buClr>
              <a:buSzPct val="50000"/>
              <a:buFont typeface="+mj-lt"/>
              <a:buAutoNum type="arabicParenR"/>
            </a:pPr>
            <a:endParaRPr lang="en-US" altLang="en-US" sz="1600" dirty="0">
              <a:latin typeface="Arial" pitchFamily="34" charset="0"/>
            </a:endParaRPr>
          </a:p>
          <a:p>
            <a:pPr marL="457200" indent="-457200">
              <a:spcBef>
                <a:spcPct val="0"/>
              </a:spcBef>
              <a:buClr>
                <a:schemeClr val="tx1"/>
              </a:buClr>
              <a:buSzPct val="50000"/>
              <a:buFont typeface="+mj-lt"/>
              <a:buAutoNum type="arabicParenR"/>
            </a:pPr>
            <a:r>
              <a:rPr lang="en-US" altLang="en-US" sz="1600" dirty="0">
                <a:latin typeface="Arial" pitchFamily="34" charset="0"/>
              </a:rPr>
              <a:t>Equitable selection of subjects	   	Belmont:  Justice</a:t>
            </a:r>
          </a:p>
          <a:p>
            <a:pPr marL="342900" indent="-342900">
              <a:spcBef>
                <a:spcPct val="0"/>
              </a:spcBef>
              <a:buClr>
                <a:schemeClr val="tx1"/>
              </a:buClr>
              <a:buSzPct val="50000"/>
              <a:buFont typeface="+mj-lt"/>
              <a:buAutoNum type="arabicParenR"/>
            </a:pPr>
            <a:endParaRPr lang="en-US" altLang="en-US" sz="1600" dirty="0">
              <a:latin typeface="Arial" pitchFamily="34" charset="0"/>
            </a:endParaRPr>
          </a:p>
          <a:p>
            <a:pPr marL="457200" indent="-457200">
              <a:spcBef>
                <a:spcPct val="0"/>
              </a:spcBef>
              <a:buClr>
                <a:schemeClr val="tx1"/>
              </a:buClr>
              <a:buSzPct val="50000"/>
              <a:buFont typeface="+mj-lt"/>
              <a:buAutoNum type="arabicParenR"/>
            </a:pPr>
            <a:r>
              <a:rPr lang="en-US" altLang="en-US" sz="1600" dirty="0">
                <a:latin typeface="Arial" pitchFamily="34" charset="0"/>
              </a:rPr>
              <a:t>Informed consent sought			Belmont:  Respect for Persons</a:t>
            </a:r>
          </a:p>
          <a:p>
            <a:pPr marL="228600" indent="-228600">
              <a:spcBef>
                <a:spcPct val="0"/>
              </a:spcBef>
              <a:buClr>
                <a:schemeClr val="tx1"/>
              </a:buClr>
              <a:buSzPct val="50000"/>
              <a:buFont typeface="+mj-lt"/>
              <a:buAutoNum type="arabicParenR"/>
            </a:pPr>
            <a:endParaRPr lang="en-US" altLang="en-US" sz="1600" dirty="0">
              <a:latin typeface="Arial" pitchFamily="34" charset="0"/>
            </a:endParaRPr>
          </a:p>
          <a:p>
            <a:pPr marL="457200" indent="-457200">
              <a:spcBef>
                <a:spcPct val="0"/>
              </a:spcBef>
              <a:buClr>
                <a:schemeClr val="tx1"/>
              </a:buClr>
              <a:buSzPct val="50000"/>
              <a:buFont typeface="+mj-lt"/>
              <a:buAutoNum type="arabicParenR"/>
            </a:pPr>
            <a:r>
              <a:rPr lang="en-US" altLang="en-US" sz="1600" dirty="0">
                <a:latin typeface="Arial" pitchFamily="34" charset="0"/>
              </a:rPr>
              <a:t>Informed consent documented		Belmont:  Respect for Persons</a:t>
            </a:r>
          </a:p>
          <a:p>
            <a:pPr marL="228600" indent="-228600">
              <a:spcBef>
                <a:spcPct val="0"/>
              </a:spcBef>
              <a:buClr>
                <a:schemeClr val="tx1"/>
              </a:buClr>
              <a:buSzPct val="50000"/>
              <a:buFont typeface="+mj-lt"/>
              <a:buAutoNum type="arabicParenR"/>
            </a:pPr>
            <a:endParaRPr lang="en-US" altLang="en-US" sz="1600" dirty="0">
              <a:latin typeface="Arial" pitchFamily="34" charset="0"/>
            </a:endParaRPr>
          </a:p>
          <a:p>
            <a:pPr marL="457200" indent="-457200">
              <a:spcBef>
                <a:spcPct val="0"/>
              </a:spcBef>
              <a:buClr>
                <a:schemeClr val="tx1"/>
              </a:buClr>
              <a:buSzPct val="50000"/>
              <a:buFont typeface="+mj-lt"/>
              <a:buAutoNum type="arabicParenR"/>
            </a:pPr>
            <a:r>
              <a:rPr lang="en-US" altLang="en-US" sz="1600" b="1" dirty="0">
                <a:highlight>
                  <a:srgbClr val="FFFF00"/>
                </a:highlight>
                <a:latin typeface="Arial" pitchFamily="34" charset="0"/>
              </a:rPr>
              <a:t>Monitoring plan for safety		Belmont: Beneficence</a:t>
            </a:r>
          </a:p>
          <a:p>
            <a:pPr marL="342900" indent="-342900">
              <a:spcBef>
                <a:spcPct val="0"/>
              </a:spcBef>
              <a:buClr>
                <a:schemeClr val="tx1"/>
              </a:buClr>
              <a:buSzPct val="50000"/>
              <a:buFont typeface="+mj-lt"/>
              <a:buAutoNum type="arabicParenR"/>
            </a:pPr>
            <a:endParaRPr lang="en-US" altLang="en-US" sz="1600" b="1" dirty="0">
              <a:latin typeface="Arial" pitchFamily="34" charset="0"/>
            </a:endParaRPr>
          </a:p>
          <a:p>
            <a:pPr marL="457200" indent="-457200">
              <a:spcBef>
                <a:spcPct val="0"/>
              </a:spcBef>
              <a:buClr>
                <a:schemeClr val="tx1"/>
              </a:buClr>
              <a:buSzPct val="50000"/>
              <a:buFont typeface="+mj-lt"/>
              <a:buAutoNum type="arabicParenR"/>
            </a:pPr>
            <a:r>
              <a:rPr lang="en-US" altLang="en-US" sz="1600" dirty="0">
                <a:latin typeface="Arial" pitchFamily="34" charset="0"/>
              </a:rPr>
              <a:t>Privacy &amp; confidentiality protected		Belmont: Respect for Persons</a:t>
            </a:r>
          </a:p>
          <a:p>
            <a:pPr marL="342900" indent="-342900">
              <a:spcBef>
                <a:spcPct val="0"/>
              </a:spcBef>
              <a:buClr>
                <a:schemeClr val="tx1"/>
              </a:buClr>
              <a:buSzPct val="50000"/>
              <a:buFont typeface="+mj-lt"/>
              <a:buAutoNum type="arabicParenR"/>
            </a:pPr>
            <a:endParaRPr lang="en-US" altLang="en-US" sz="1600" dirty="0">
              <a:latin typeface="Arial" pitchFamily="34" charset="0"/>
            </a:endParaRPr>
          </a:p>
          <a:p>
            <a:pPr marL="457200" indent="-457200">
              <a:spcBef>
                <a:spcPct val="0"/>
              </a:spcBef>
              <a:buClr>
                <a:schemeClr val="tx1"/>
              </a:buClr>
              <a:buSzPct val="50000"/>
              <a:buFont typeface="+mj-lt"/>
              <a:buAutoNum type="arabicParenR"/>
            </a:pPr>
            <a:r>
              <a:rPr lang="en-US" altLang="en-US" sz="1600" dirty="0">
                <a:latin typeface="Arial" pitchFamily="34" charset="0"/>
              </a:rPr>
              <a:t>Additional safeguards for vulnerable populations	Belmont:  Respect for Persons, </a:t>
            </a:r>
          </a:p>
          <a:p>
            <a:pPr marL="3371850" lvl="8" indent="0">
              <a:spcBef>
                <a:spcPct val="0"/>
              </a:spcBef>
              <a:buClr>
                <a:schemeClr val="tx1"/>
              </a:buClr>
              <a:buSzPct val="50000"/>
              <a:buNone/>
            </a:pPr>
            <a:r>
              <a:rPr lang="en-US" altLang="en-US" sz="1200" dirty="0">
                <a:latin typeface="Arial" pitchFamily="34" charset="0"/>
              </a:rPr>
              <a:t>				</a:t>
            </a:r>
            <a:r>
              <a:rPr lang="en-US" altLang="en-US" sz="1600" dirty="0">
                <a:latin typeface="Arial" pitchFamily="34" charset="0"/>
              </a:rPr>
              <a:t>Beneficence &amp; Justice </a:t>
            </a:r>
            <a:endParaRPr lang="en-US" altLang="en-US" sz="12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188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E48AAD7-D738-421C-81E4-16659383F0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/>
              <a:t>Belmont &amp;  Safety Plan (Beneficence)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A31DFD33-A895-46D7-B673-8F1BE6FCD3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428727" y="1222375"/>
            <a:ext cx="5680621" cy="4459288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733040-7F6C-4738-8601-C8C69583C421}"/>
              </a:ext>
            </a:extLst>
          </p:cNvPr>
          <p:cNvSpPr txBox="1"/>
          <p:nvPr/>
        </p:nvSpPr>
        <p:spPr>
          <a:xfrm>
            <a:off x="3428727" y="5681663"/>
            <a:ext cx="56806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 tooltip="https://commons.wikimedia.org/wiki/File:Balanced_scale_of_Justice_(blue).svg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5" tooltip="https://creativecommons.org/licenses/by-sa/3.0/"/>
              </a:rPr>
              <a:t>CC BY-SA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304637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E08C5-CA19-4151-BE43-448E871D9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74637"/>
            <a:ext cx="11497937" cy="1003319"/>
          </a:xfrm>
          <a:prstGeom prst="rect">
            <a:avLst/>
          </a:prstGeom>
        </p:spPr>
        <p:txBody>
          <a:bodyPr/>
          <a:lstStyle/>
          <a:p>
            <a:r>
              <a:rPr lang="en-US" sz="28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</a:t>
            </a:r>
            <a:r>
              <a:rPr lang="en-US" sz="2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 CFR 46.111( 6)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n-US" sz="2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When appropriate, the research plan makes adequate provision for monitoring the data collected to ensure the safety of subjects.</a:t>
            </a:r>
            <a:br>
              <a:rPr lang="en-US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3C35F-5580-461C-BF1D-1D0E57410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52320"/>
            <a:ext cx="10972800" cy="45637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Why  is this necessary?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dirty="0"/>
              <a:t>Is the study on track?  </a:t>
            </a:r>
          </a:p>
          <a:p>
            <a:pPr lvl="1"/>
            <a:r>
              <a:rPr lang="en-US" dirty="0"/>
              <a:t>Will it be able to answer the research question?</a:t>
            </a:r>
          </a:p>
          <a:p>
            <a:pPr lvl="1"/>
            <a:r>
              <a:rPr lang="en-US" dirty="0"/>
              <a:t>Will it NOT be able to answer the research questions &amp; need to stop?</a:t>
            </a:r>
          </a:p>
          <a:p>
            <a:endParaRPr lang="en-US" sz="1400" dirty="0"/>
          </a:p>
          <a:p>
            <a:r>
              <a:rPr lang="en-US" dirty="0"/>
              <a:t>Are  risk what was  anticipated?</a:t>
            </a:r>
          </a:p>
          <a:p>
            <a:pPr lvl="1"/>
            <a:r>
              <a:rPr lang="en-US" sz="2400" dirty="0"/>
              <a:t>Have they changed?   Increased in severity &amp;/or frequency?</a:t>
            </a:r>
          </a:p>
          <a:p>
            <a:pPr lvl="1"/>
            <a:r>
              <a:rPr lang="en-US" sz="2400" dirty="0"/>
              <a:t>Are  stopping rules in place &amp; appropriate?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90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A8A159F-AE3E-4C71-A575-6E7A697A3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/>
              <a:t>How to Monitor &amp; Who Does It ?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C6013447-18AC-4FDE-9816-146112D1DB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334" y="1417638"/>
            <a:ext cx="11154310" cy="4386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altLang="en-US" dirty="0">
                <a:solidFill>
                  <a:schemeClr val="tx2"/>
                </a:solidFill>
                <a:ea typeface="ヒラギノ角ゴ Pro W3"/>
                <a:cs typeface="ヒラギノ角ゴ Pro W3"/>
              </a:rPr>
              <a:t>Safety Plan should match the  risks posed .</a:t>
            </a:r>
          </a:p>
          <a:p>
            <a:pPr marL="0" indent="0" eaLnBrk="1" hangingPunct="1">
              <a:buNone/>
            </a:pPr>
            <a:endParaRPr lang="en-US" altLang="en-US" sz="1200" dirty="0">
              <a:solidFill>
                <a:schemeClr val="tx2"/>
              </a:solidFill>
              <a:ea typeface="ヒラギノ角ゴ Pro W3"/>
              <a:cs typeface="ヒラギノ角ゴ Pro W3"/>
            </a:endParaRP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chemeClr val="tx2"/>
                </a:solidFill>
                <a:ea typeface="ヒラギノ角ゴ Pro W3"/>
                <a:cs typeface="ヒラギノ角ゴ Pro W3"/>
              </a:rPr>
              <a:t>Range of options</a:t>
            </a:r>
          </a:p>
          <a:p>
            <a:pPr lvl="1" eaLnBrk="1" hangingPunct="1"/>
            <a:r>
              <a:rPr lang="en-US" altLang="en-US" dirty="0">
                <a:solidFill>
                  <a:schemeClr val="tx2"/>
                </a:solidFill>
                <a:ea typeface="ヒラギノ角ゴ Pro W3"/>
                <a:cs typeface="ヒラギノ角ゴ Pro W3"/>
              </a:rPr>
              <a:t>Data Monitor--independent reviewer </a:t>
            </a:r>
          </a:p>
          <a:p>
            <a:pPr lvl="1" eaLnBrk="1" hangingPunct="1"/>
            <a:r>
              <a:rPr lang="en-US" altLang="en-US" dirty="0">
                <a:solidFill>
                  <a:schemeClr val="tx2"/>
                </a:solidFill>
                <a:ea typeface="ヒラギノ角ゴ Pro W3"/>
                <a:cs typeface="ヒラギノ角ゴ Pro W3"/>
              </a:rPr>
              <a:t>Data Monitoring Committee</a:t>
            </a:r>
          </a:p>
          <a:p>
            <a:pPr lvl="1" eaLnBrk="1" hangingPunct="1"/>
            <a:r>
              <a:rPr lang="en-US" altLang="en-US" dirty="0">
                <a:solidFill>
                  <a:schemeClr val="tx2"/>
                </a:solidFill>
                <a:ea typeface="ヒラギノ角ゴ Pro W3"/>
                <a:cs typeface="ヒラギノ角ゴ Pro W3"/>
              </a:rPr>
              <a:t>Chartered Data Safety Monitoring Board</a:t>
            </a:r>
          </a:p>
          <a:p>
            <a:pPr marL="457200" lvl="1" indent="0" eaLnBrk="1" hangingPunct="1">
              <a:buNone/>
            </a:pPr>
            <a:endParaRPr lang="en-US" altLang="en-US" sz="1600" dirty="0">
              <a:solidFill>
                <a:schemeClr val="tx2"/>
              </a:solidFill>
              <a:ea typeface="ヒラギノ角ゴ Pro W3"/>
              <a:cs typeface="ヒラギノ角ゴ Pro W3"/>
            </a:endParaRPr>
          </a:p>
          <a:p>
            <a:pPr marL="0" indent="0" eaLnBrk="1" hangingPunct="1">
              <a:buNone/>
            </a:pPr>
            <a:r>
              <a:rPr lang="en-US" altLang="en-US" b="1" dirty="0">
                <a:solidFill>
                  <a:schemeClr val="tx2"/>
                </a:solidFill>
                <a:ea typeface="ヒラギノ角ゴ Pro W3"/>
                <a:cs typeface="ヒラギノ角ゴ Pro W3"/>
              </a:rPr>
              <a:t>NOTE:  </a:t>
            </a:r>
            <a:r>
              <a:rPr lang="en-US" altLang="en-US" dirty="0">
                <a:solidFill>
                  <a:schemeClr val="tx2"/>
                </a:solidFill>
                <a:ea typeface="ヒラギノ角ゴ Pro W3"/>
                <a:cs typeface="ヒラギノ角ゴ Pro W3"/>
              </a:rPr>
              <a:t>NIH  funded trials require a Data &amp; Safety Monitoring  Plan &amp; some a DSMB </a:t>
            </a:r>
          </a:p>
          <a:p>
            <a:pPr marL="0" indent="0" eaLnBrk="1" hangingPunct="1">
              <a:buNone/>
            </a:pPr>
            <a:endParaRPr lang="en-US" altLang="en-US" sz="2800" dirty="0">
              <a:solidFill>
                <a:schemeClr val="tx2"/>
              </a:solidFill>
              <a:ea typeface="ヒラギノ角ゴ Pro W3"/>
              <a:cs typeface="ヒラギノ角ゴ Pro W3"/>
            </a:endParaRPr>
          </a:p>
          <a:p>
            <a:pPr marL="0" indent="0" eaLnBrk="1" hangingPunct="1">
              <a:buNone/>
            </a:pPr>
            <a:endParaRPr lang="en-US" altLang="en-US" sz="2800" dirty="0">
              <a:solidFill>
                <a:schemeClr val="tx2"/>
              </a:solidFill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16277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4D8E179-8717-4DBE-B6E4-DAA85D4D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Scientific Review Committee (SRC)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BD511B-C35A-4D9D-BB1F-8397CBC7E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09823"/>
            <a:ext cx="10972800" cy="441251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Review  study protocols prior to IRB  submission that meet the following:</a:t>
            </a:r>
          </a:p>
          <a:p>
            <a:pPr lvl="1"/>
            <a:r>
              <a:rPr lang="en-US" dirty="0"/>
              <a:t> Greater than minimal risk</a:t>
            </a:r>
          </a:p>
          <a:p>
            <a:pPr lvl="1"/>
            <a:r>
              <a:rPr lang="en-US" dirty="0"/>
              <a:t>Have not received rigorous scientific review</a:t>
            </a:r>
          </a:p>
          <a:p>
            <a:pPr lvl="1"/>
            <a:r>
              <a:rPr lang="en-US" dirty="0"/>
              <a:t>Are not cancer  research</a:t>
            </a:r>
          </a:p>
          <a:p>
            <a:pPr lvl="1"/>
            <a:r>
              <a:rPr lang="en-US" dirty="0"/>
              <a:t>Not a  local site of a multi-center industry sponsored study</a:t>
            </a:r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dirty="0"/>
              <a:t>Require  submission of a “comprehensive protocol written to accepted industry standards”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269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9DE5A-82A8-49B2-9D41-16B184E9B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SRC → IRB Relationship and Interface </a:t>
            </a:r>
            <a:br>
              <a:rPr lang="en-US" b="1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199BC-87C5-4F02-B646-332643048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18437"/>
            <a:ext cx="10972800" cy="44550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5100" b="1" dirty="0"/>
              <a:t>SRC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Scientific Merit &amp; Importance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Feasibility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Clearly Stated Aims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Relevant Outcome Measures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Appropriate Data Management &amp; </a:t>
            </a:r>
          </a:p>
          <a:p>
            <a:pPr marL="457200" lvl="1" indent="0">
              <a:buNone/>
            </a:pPr>
            <a:r>
              <a:rPr lang="en-US" sz="4000" dirty="0"/>
              <a:t>Safety Monitoring Plans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Statistical Integrity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Adherence to GCP, FDA, &amp; </a:t>
            </a:r>
          </a:p>
          <a:p>
            <a:pPr marL="457200" lvl="1" indent="0">
              <a:buNone/>
            </a:pPr>
            <a:r>
              <a:rPr lang="en-US" sz="4000" dirty="0"/>
              <a:t>UNC Research Requirements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6A38DD-FCE7-40E9-976D-839258FECE5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276752" y="1417638"/>
            <a:ext cx="5461591" cy="47912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IRB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err="1"/>
              <a:t>Subjectsʼ</a:t>
            </a:r>
            <a:r>
              <a:rPr lang="en-US" sz="2600" dirty="0"/>
              <a:t> Rights &amp; Welfare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Ethical Conduct in Research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Appropriate Background &amp; Training of Research Personnel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Transparency Regarding Risks and Benefits of Participation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Equal Opportunity &amp; Parity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Adherence to Federal &amp; State laws, OHRP &amp; UNC Policies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AFBC5C-20D0-40C7-B60F-8000765DA30E}"/>
              </a:ext>
            </a:extLst>
          </p:cNvPr>
          <p:cNvSpPr txBox="1"/>
          <p:nvPr/>
        </p:nvSpPr>
        <p:spPr>
          <a:xfrm flipH="1">
            <a:off x="6734386" y="6208861"/>
            <a:ext cx="5003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2"/>
              </a:rPr>
              <a:t>https://research.unc.edu/clinical-trials/src/src-irb</a:t>
            </a:r>
            <a:r>
              <a:rPr lang="en-US" dirty="0">
                <a:hlinkClick r:id="rId2"/>
              </a:rPr>
              <a:t>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695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DC9C0-F03E-4585-B935-4EBB10632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09883"/>
          </a:xfrm>
        </p:spPr>
        <p:txBody>
          <a:bodyPr/>
          <a:lstStyle/>
          <a:p>
            <a:r>
              <a:rPr lang="en-US" b="1" dirty="0"/>
              <a:t>SRC Review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3AE0B-09AB-4288-BE2F-DF808372F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58949"/>
            <a:ext cx="10972800" cy="4523318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Evaluating clinical research studies for scientific merit and integrity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study objective(s) are based on a well-researched background;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is a strong rationale for the proposed experimental approach;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specific aim(s) are clearly delineated and reasonable in terms of resources and timeframes;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outcome measures of interest are appropriate to achieve study aims;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study intervention, including visit schedules and procedures, are described in detail;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database system and processes for data management/quality are well-planned;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real-time safety monitoring and reporting, including DSMB/DSMC if appropriate, is addressed in detail;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statistical considerations, including sample size calculation and planned statistical methods/tests are described and justified;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there is a 1:1 match between each study aim, proposed outcomes measure(s) related to that aim, and the statistical analysis plan(s) that will be utilized to obtain results and achieve study aim(s).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81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E2C1-0E72-481E-A956-4B223A118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289757"/>
          </a:xfrm>
        </p:spPr>
        <p:txBody>
          <a:bodyPr/>
          <a:lstStyle/>
          <a:p>
            <a:r>
              <a:rPr lang="en-US" b="1" dirty="0"/>
              <a:t>TraCs  Resources</a:t>
            </a:r>
            <a:br>
              <a:rPr lang="en-US" dirty="0"/>
            </a:br>
            <a:r>
              <a:rPr lang="en-US" sz="1800" dirty="0">
                <a:hlinkClick r:id="rId3"/>
              </a:rPr>
              <a:t>https://tracs.unc.edu/index.php/services/regulatory/data-and-safety-monitoring-board/when-is-a-dsmb-needed</a:t>
            </a:r>
            <a:br>
              <a:rPr lang="en-US" sz="1800" dirty="0"/>
            </a:br>
            <a:r>
              <a:rPr lang="en-US" sz="1800" b="1" i="1" dirty="0">
                <a:solidFill>
                  <a:srgbClr val="FF0000"/>
                </a:solidFill>
              </a:rPr>
              <a:t>Services available, at no cost, to any UNC faculty or staff.  Please feel free to make referrals</a:t>
            </a:r>
            <a:br>
              <a:rPr lang="en-US" sz="1800" dirty="0"/>
            </a:br>
            <a:endParaRPr lang="en-US" sz="1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C597CAC-BEF9-459E-8E1E-608BCC1151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09600" y="1564395"/>
            <a:ext cx="10972800" cy="4263528"/>
          </a:xfrm>
        </p:spPr>
      </p:pic>
    </p:spTree>
    <p:extLst>
      <p:ext uri="{BB962C8B-B14F-4D97-AF65-F5344CB8AC3E}">
        <p14:creationId xmlns:p14="http://schemas.microsoft.com/office/powerpoint/2010/main" val="3864815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owerpointUNC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olor pic of the Old Well Template" id="{9E634CE7-919C-422F-B1FD-2980A4BB4C75}" vid="{645ABE16-8174-4419-A891-0F3A4C19E2EE}"/>
    </a:ext>
  </a:extLst>
</a:theme>
</file>

<file path=ppt/theme/theme3.xml><?xml version="1.0" encoding="utf-8"?>
<a:theme xmlns:a="http://schemas.openxmlformats.org/drawingml/2006/main" name="Old We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ld We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ld We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ld We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4099</TotalTime>
  <Words>886</Words>
  <Application>Microsoft Office PowerPoint</Application>
  <PresentationFormat>Widescreen</PresentationFormat>
  <Paragraphs>118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Algerian</vt:lpstr>
      <vt:lpstr>Arial</vt:lpstr>
      <vt:lpstr>Calibri</vt:lpstr>
      <vt:lpstr>Calibri Light</vt:lpstr>
      <vt:lpstr>Office Theme</vt:lpstr>
      <vt:lpstr>powerpointUNC4</vt:lpstr>
      <vt:lpstr>Old Well</vt:lpstr>
      <vt:lpstr>Old Well</vt:lpstr>
      <vt:lpstr>Old Well</vt:lpstr>
      <vt:lpstr>Old Well</vt:lpstr>
      <vt:lpstr>PowerPoint Presentation</vt:lpstr>
      <vt:lpstr>PowerPoint Presentation</vt:lpstr>
      <vt:lpstr>Belmont &amp;  Safety Plan (Beneficence)</vt:lpstr>
      <vt:lpstr>45 CFR 46.111( 6) When appropriate, the research plan makes adequate provision for monitoring the data collected to ensure the safety of subjects. </vt:lpstr>
      <vt:lpstr>How to Monitor &amp; Who Does It ?</vt:lpstr>
      <vt:lpstr>Scientific Review Committee (SRC)</vt:lpstr>
      <vt:lpstr>The SRC → IRB Relationship and Interface  </vt:lpstr>
      <vt:lpstr>SRC Review Criteria</vt:lpstr>
      <vt:lpstr>TraCs  Resources https://tracs.unc.edu/index.php/services/regulatory/data-and-safety-monitoring-board/when-is-a-dsmb-needed Services available, at no cost, to any UNC faculty or staff.  Please feel free to make referrals </vt:lpstr>
      <vt:lpstr>PowerPoint Presentation</vt:lpstr>
      <vt:lpstr>The Buck Stops with the IRB!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Coley, Charlotte H</dc:creator>
  <cp:lastModifiedBy>Coley, Charlotte H</cp:lastModifiedBy>
  <cp:revision>49</cp:revision>
  <dcterms:created xsi:type="dcterms:W3CDTF">2020-10-02T19:07:44Z</dcterms:created>
  <dcterms:modified xsi:type="dcterms:W3CDTF">2020-12-18T19:14:23Z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1888504088</vt:i4>
  </property>
  <property fmtid="{D5CDD505-2E9C-101B-9397-08002B2CF9AE}" pid="3" name="_NewReviewCycle">
    <vt:lpwstr/>
  </property>
  <property fmtid="{D5CDD505-2E9C-101B-9397-08002B2CF9AE}" pid="4" name="_EmailSubject">
    <vt:lpwstr>January IRB News</vt:lpwstr>
  </property>
  <property fmtid="{D5CDD505-2E9C-101B-9397-08002B2CF9AE}" pid="5" name="_AuthorEmail">
    <vt:lpwstr>chcoley@email.unc.edu</vt:lpwstr>
  </property>
  <property fmtid="{D5CDD505-2E9C-101B-9397-08002B2CF9AE}" pid="6" name="_AuthorEmailDisplayName">
    <vt:lpwstr>Coley, Charlotte H</vt:lpwstr>
  </property>
</Properties>
</file>