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notesSlides/notesSlide3.xml" ContentType="application/vnd.openxmlformats-officedocument.presentationml.notesSlide+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 id="2147483648" r:id="rId2"/>
    <p:sldMasterId id="2147483660" r:id="rId3"/>
  </p:sldMasterIdLst>
  <p:notesMasterIdLst>
    <p:notesMasterId r:id="rId16"/>
  </p:notesMasterIdLst>
  <p:sldIdLst>
    <p:sldId id="426" r:id="rId4"/>
    <p:sldId id="428" r:id="rId5"/>
    <p:sldId id="463" r:id="rId6"/>
    <p:sldId id="461" r:id="rId7"/>
    <p:sldId id="466" r:id="rId8"/>
    <p:sldId id="467" r:id="rId9"/>
    <p:sldId id="468" r:id="rId10"/>
    <p:sldId id="473" r:id="rId11"/>
    <p:sldId id="469" r:id="rId12"/>
    <p:sldId id="472" r:id="rId13"/>
    <p:sldId id="465" r:id="rId14"/>
    <p:sldId id="42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88" autoAdjust="0"/>
    <p:restoredTop sz="94660"/>
  </p:normalViewPr>
  <p:slideViewPr>
    <p:cSldViewPr snapToGrid="0">
      <p:cViewPr varScale="1">
        <p:scale>
          <a:sx n="58" d="100"/>
          <a:sy n="58" d="100"/>
        </p:scale>
        <p:origin x="816" y="40"/>
      </p:cViewPr>
      <p:guideLst/>
    </p:cSldViewPr>
  </p:slideViewPr>
  <p:notesTextViewPr>
    <p:cViewPr>
      <p:scale>
        <a:sx n="3" d="2"/>
        <a:sy n="3" d="2"/>
      </p:scale>
      <p:origin x="0" y="0"/>
    </p:cViewPr>
  </p:notesTextViewPr>
  <p:sorterViewPr>
    <p:cViewPr>
      <p:scale>
        <a:sx n="140" d="100"/>
        <a:sy n="140" d="100"/>
      </p:scale>
      <p:origin x="0" y="0"/>
    </p:cViewPr>
  </p:sorterViewPr>
  <p:notesViewPr>
    <p:cSldViewPr snapToGrid="0">
      <p:cViewPr varScale="1">
        <p:scale>
          <a:sx n="47" d="100"/>
          <a:sy n="47" d="100"/>
        </p:scale>
        <p:origin x="2784" y="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C0F481-6F7A-4D16-B108-224325F72626}" type="datetimeFigureOut">
              <a:rPr lang="en-US" smtClean="0"/>
              <a:t>2/1/2021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DBCF1C-508C-432E-8918-B6FD3E34AE10}" type="slidenum">
              <a:rPr lang="en-US" smtClean="0"/>
              <a:t>‹#›</a:t>
            </a:fld>
            <a:endParaRPr lang="en-US" dirty="0"/>
          </a:p>
        </p:txBody>
      </p:sp>
    </p:spTree>
    <p:extLst>
      <p:ext uri="{BB962C8B-B14F-4D97-AF65-F5344CB8AC3E}">
        <p14:creationId xmlns:p14="http://schemas.microsoft.com/office/powerpoint/2010/main" val="1586657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5BD3C4-5909-412E-9ACB-2BE13E46FC71}" type="slidenum">
              <a:rPr lang="en-US" smtClean="0"/>
              <a:t>1</a:t>
            </a:fld>
            <a:endParaRPr lang="en-US" dirty="0"/>
          </a:p>
        </p:txBody>
      </p:sp>
      <p:sp>
        <p:nvSpPr>
          <p:cNvPr id="6" name="Footer Placeholder 5"/>
          <p:cNvSpPr>
            <a:spLocks noGrp="1"/>
          </p:cNvSpPr>
          <p:nvPr>
            <p:ph type="ftr" sz="quarter" idx="12"/>
          </p:nvPr>
        </p:nvSpPr>
        <p:spPr/>
        <p:txBody>
          <a:bodyPr/>
          <a:lstStyle/>
          <a:p>
            <a:r>
              <a:rPr lang="en-US" dirty="0"/>
              <a:t>Charlotte Coley, Education &amp; Training Manager, OHRE/IRB</a:t>
            </a:r>
          </a:p>
        </p:txBody>
      </p:sp>
      <p:sp>
        <p:nvSpPr>
          <p:cNvPr id="7" name="Header Placeholder 6"/>
          <p:cNvSpPr>
            <a:spLocks noGrp="1"/>
          </p:cNvSpPr>
          <p:nvPr>
            <p:ph type="hdr" sz="quarter" idx="13"/>
          </p:nvPr>
        </p:nvSpPr>
        <p:spPr/>
        <p:txBody>
          <a:bodyPr/>
          <a:lstStyle/>
          <a:p>
            <a:r>
              <a:rPr lang="en-US" dirty="0"/>
              <a:t>IRB Educational Presentation, September 2020</a:t>
            </a:r>
          </a:p>
        </p:txBody>
      </p:sp>
    </p:spTree>
    <p:extLst>
      <p:ext uri="{BB962C8B-B14F-4D97-AF65-F5344CB8AC3E}">
        <p14:creationId xmlns:p14="http://schemas.microsoft.com/office/powerpoint/2010/main" val="2605371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IRB Educational Presentation, September 2020</a:t>
            </a:r>
          </a:p>
        </p:txBody>
      </p:sp>
      <p:sp>
        <p:nvSpPr>
          <p:cNvPr id="6" name="Footer Placeholder 5"/>
          <p:cNvSpPr>
            <a:spLocks noGrp="1"/>
          </p:cNvSpPr>
          <p:nvPr>
            <p:ph type="ftr" sz="quarter" idx="12"/>
          </p:nvPr>
        </p:nvSpPr>
        <p:spPr/>
        <p:txBody>
          <a:bodyPr/>
          <a:lstStyle/>
          <a:p>
            <a:pPr>
              <a:defRPr/>
            </a:pPr>
            <a:r>
              <a:rPr lang="en-US" dirty="0"/>
              <a:t>Charlotte Coley, OHRE IRB</a:t>
            </a:r>
          </a:p>
        </p:txBody>
      </p:sp>
      <p:sp>
        <p:nvSpPr>
          <p:cNvPr id="7" name="Slide Number Placeholder 6"/>
          <p:cNvSpPr>
            <a:spLocks noGrp="1"/>
          </p:cNvSpPr>
          <p:nvPr>
            <p:ph type="sldNum" sz="quarter" idx="13"/>
          </p:nvPr>
        </p:nvSpPr>
        <p:spPr/>
        <p:txBody>
          <a:bodyPr/>
          <a:lstStyle/>
          <a:p>
            <a:pPr>
              <a:defRPr/>
            </a:pPr>
            <a:fld id="{A7361A91-B1C8-4107-81F0-0181FCF601E4}" type="slidenum">
              <a:rPr lang="en-US" smtClean="0"/>
              <a:pPr>
                <a:defRPr/>
              </a:pPr>
              <a:t>2</a:t>
            </a:fld>
            <a:endParaRPr lang="en-US" dirty="0"/>
          </a:p>
        </p:txBody>
      </p:sp>
    </p:spTree>
    <p:extLst>
      <p:ext uri="{BB962C8B-B14F-4D97-AF65-F5344CB8AC3E}">
        <p14:creationId xmlns:p14="http://schemas.microsoft.com/office/powerpoint/2010/main" val="3642894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DBCF1C-508C-432E-8918-B6FD3E34AE10}" type="slidenum">
              <a:rPr lang="en-US" smtClean="0"/>
              <a:t>4</a:t>
            </a:fld>
            <a:endParaRPr lang="en-US" dirty="0"/>
          </a:p>
        </p:txBody>
      </p:sp>
    </p:spTree>
    <p:extLst>
      <p:ext uri="{BB962C8B-B14F-4D97-AF65-F5344CB8AC3E}">
        <p14:creationId xmlns:p14="http://schemas.microsoft.com/office/powerpoint/2010/main" val="3800915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DBCF1C-508C-432E-8918-B6FD3E34AE10}" type="slidenum">
              <a:rPr lang="en-US" smtClean="0"/>
              <a:t>12</a:t>
            </a:fld>
            <a:endParaRPr lang="en-US" dirty="0"/>
          </a:p>
        </p:txBody>
      </p:sp>
    </p:spTree>
    <p:extLst>
      <p:ext uri="{BB962C8B-B14F-4D97-AF65-F5344CB8AC3E}">
        <p14:creationId xmlns:p14="http://schemas.microsoft.com/office/powerpoint/2010/main" val="1932734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A2BDB-3FAC-4226-B76B-746A19AFEB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A94351-23B9-4AA1-9846-C2F51919C9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33C12D2-1542-40C1-B57F-A7813312C55A}"/>
              </a:ext>
            </a:extLst>
          </p:cNvPr>
          <p:cNvSpPr>
            <a:spLocks noGrp="1"/>
          </p:cNvSpPr>
          <p:nvPr>
            <p:ph type="dt" sz="half" idx="10"/>
          </p:nvPr>
        </p:nvSpPr>
        <p:spPr/>
        <p:txBody>
          <a:bodyPr/>
          <a:lstStyle/>
          <a:p>
            <a:fld id="{F79B3524-3F52-45F3-8671-046E6498C9F6}" type="datetimeFigureOut">
              <a:rPr lang="en-US" smtClean="0"/>
              <a:t>2/1/2021</a:t>
            </a:fld>
            <a:endParaRPr lang="en-US" dirty="0"/>
          </a:p>
        </p:txBody>
      </p:sp>
      <p:sp>
        <p:nvSpPr>
          <p:cNvPr id="5" name="Footer Placeholder 4">
            <a:extLst>
              <a:ext uri="{FF2B5EF4-FFF2-40B4-BE49-F238E27FC236}">
                <a16:creationId xmlns:a16="http://schemas.microsoft.com/office/drawing/2014/main" id="{A4B07A97-D645-4426-B241-87407CEA7B7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C66DA9F-BF43-4949-B43A-DF3514418E7A}"/>
              </a:ext>
            </a:extLst>
          </p:cNvPr>
          <p:cNvSpPr>
            <a:spLocks noGrp="1"/>
          </p:cNvSpPr>
          <p:nvPr>
            <p:ph type="sldNum" sz="quarter" idx="12"/>
          </p:nvPr>
        </p:nvSpPr>
        <p:spPr/>
        <p:txBody>
          <a:bodyPr/>
          <a:lstStyle/>
          <a:p>
            <a:fld id="{295B6C8A-571C-4369-8F1D-A3738BE6D6EF}" type="slidenum">
              <a:rPr lang="en-US" smtClean="0"/>
              <a:t>‹#›</a:t>
            </a:fld>
            <a:endParaRPr lang="en-US" dirty="0"/>
          </a:p>
        </p:txBody>
      </p:sp>
    </p:spTree>
    <p:extLst>
      <p:ext uri="{BB962C8B-B14F-4D97-AF65-F5344CB8AC3E}">
        <p14:creationId xmlns:p14="http://schemas.microsoft.com/office/powerpoint/2010/main" val="970838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B7FC8-0AB2-4FD4-920A-1EE9791442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1AC9AD-0EE5-4EE0-9492-DC1CF4BE17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1D4447-E818-41BB-8C0B-B5A3CF076D02}"/>
              </a:ext>
            </a:extLst>
          </p:cNvPr>
          <p:cNvSpPr>
            <a:spLocks noGrp="1"/>
          </p:cNvSpPr>
          <p:nvPr>
            <p:ph type="dt" sz="half" idx="10"/>
          </p:nvPr>
        </p:nvSpPr>
        <p:spPr/>
        <p:txBody>
          <a:bodyPr/>
          <a:lstStyle/>
          <a:p>
            <a:fld id="{F79B3524-3F52-45F3-8671-046E6498C9F6}" type="datetimeFigureOut">
              <a:rPr lang="en-US" smtClean="0"/>
              <a:t>2/1/2021</a:t>
            </a:fld>
            <a:endParaRPr lang="en-US" dirty="0"/>
          </a:p>
        </p:txBody>
      </p:sp>
      <p:sp>
        <p:nvSpPr>
          <p:cNvPr id="5" name="Footer Placeholder 4">
            <a:extLst>
              <a:ext uri="{FF2B5EF4-FFF2-40B4-BE49-F238E27FC236}">
                <a16:creationId xmlns:a16="http://schemas.microsoft.com/office/drawing/2014/main" id="{2C712093-4B17-4233-9A9C-2DC03E78097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7D36D07-CD24-4B62-9A9E-A8E8C4F8C35A}"/>
              </a:ext>
            </a:extLst>
          </p:cNvPr>
          <p:cNvSpPr>
            <a:spLocks noGrp="1"/>
          </p:cNvSpPr>
          <p:nvPr>
            <p:ph type="sldNum" sz="quarter" idx="12"/>
          </p:nvPr>
        </p:nvSpPr>
        <p:spPr/>
        <p:txBody>
          <a:bodyPr/>
          <a:lstStyle/>
          <a:p>
            <a:fld id="{295B6C8A-571C-4369-8F1D-A3738BE6D6EF}" type="slidenum">
              <a:rPr lang="en-US" smtClean="0"/>
              <a:t>‹#›</a:t>
            </a:fld>
            <a:endParaRPr lang="en-US" dirty="0"/>
          </a:p>
        </p:txBody>
      </p:sp>
    </p:spTree>
    <p:extLst>
      <p:ext uri="{BB962C8B-B14F-4D97-AF65-F5344CB8AC3E}">
        <p14:creationId xmlns:p14="http://schemas.microsoft.com/office/powerpoint/2010/main" val="1672490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BFE661-FD92-4F32-8446-D8D47E3974E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F85B4AB-1C9D-4496-AA85-F1329049FB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698CE8-1D08-454A-A2E4-21F0D8F9D891}"/>
              </a:ext>
            </a:extLst>
          </p:cNvPr>
          <p:cNvSpPr>
            <a:spLocks noGrp="1"/>
          </p:cNvSpPr>
          <p:nvPr>
            <p:ph type="dt" sz="half" idx="10"/>
          </p:nvPr>
        </p:nvSpPr>
        <p:spPr/>
        <p:txBody>
          <a:bodyPr/>
          <a:lstStyle/>
          <a:p>
            <a:fld id="{F79B3524-3F52-45F3-8671-046E6498C9F6}" type="datetimeFigureOut">
              <a:rPr lang="en-US" smtClean="0"/>
              <a:t>2/1/2021</a:t>
            </a:fld>
            <a:endParaRPr lang="en-US" dirty="0"/>
          </a:p>
        </p:txBody>
      </p:sp>
      <p:sp>
        <p:nvSpPr>
          <p:cNvPr id="5" name="Footer Placeholder 4">
            <a:extLst>
              <a:ext uri="{FF2B5EF4-FFF2-40B4-BE49-F238E27FC236}">
                <a16:creationId xmlns:a16="http://schemas.microsoft.com/office/drawing/2014/main" id="{6793505E-3590-4A01-ABE6-FC38C2A2F53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DDD1D11-1139-4C76-9DDE-F94C2F58A971}"/>
              </a:ext>
            </a:extLst>
          </p:cNvPr>
          <p:cNvSpPr>
            <a:spLocks noGrp="1"/>
          </p:cNvSpPr>
          <p:nvPr>
            <p:ph type="sldNum" sz="quarter" idx="12"/>
          </p:nvPr>
        </p:nvSpPr>
        <p:spPr/>
        <p:txBody>
          <a:bodyPr/>
          <a:lstStyle/>
          <a:p>
            <a:fld id="{295B6C8A-571C-4369-8F1D-A3738BE6D6EF}" type="slidenum">
              <a:rPr lang="en-US" smtClean="0"/>
              <a:t>‹#›</a:t>
            </a:fld>
            <a:endParaRPr lang="en-US" dirty="0"/>
          </a:p>
        </p:txBody>
      </p:sp>
    </p:spTree>
    <p:extLst>
      <p:ext uri="{BB962C8B-B14F-4D97-AF65-F5344CB8AC3E}">
        <p14:creationId xmlns:p14="http://schemas.microsoft.com/office/powerpoint/2010/main" val="41465220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2" name="Picture 3" descr="fall_unc_ch_scenes_10_002-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763"/>
            <a:ext cx="12192000"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34371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xfrm>
            <a:off x="609600" y="6251575"/>
            <a:ext cx="2844800" cy="476250"/>
          </a:xfrm>
          <a:prstGeom prst="rect">
            <a:avLst/>
          </a:prstGeom>
          <a:ln/>
        </p:spPr>
        <p:txBody>
          <a:bodyPr/>
          <a:lstStyle>
            <a:lvl1pPr>
              <a:defRPr/>
            </a:lvl1pPr>
          </a:lstStyle>
          <a:p>
            <a:pPr>
              <a:defRPr/>
            </a:pPr>
            <a:endParaRPr lang="en-US" altLang="en-US" dirty="0"/>
          </a:p>
        </p:txBody>
      </p:sp>
      <p:sp>
        <p:nvSpPr>
          <p:cNvPr id="3" name="Rectangle 3"/>
          <p:cNvSpPr>
            <a:spLocks noGrp="1" noChangeArrowheads="1"/>
          </p:cNvSpPr>
          <p:nvPr>
            <p:ph type="sldNum" sz="quarter" idx="11"/>
          </p:nvPr>
        </p:nvSpPr>
        <p:spPr>
          <a:xfrm>
            <a:off x="8737600" y="6248400"/>
            <a:ext cx="2844800" cy="476250"/>
          </a:xfrm>
          <a:prstGeom prst="rect">
            <a:avLst/>
          </a:prstGeom>
          <a:ln/>
        </p:spPr>
        <p:txBody>
          <a:bodyPr/>
          <a:lstStyle>
            <a:lvl1pPr>
              <a:defRPr/>
            </a:lvl1pPr>
          </a:lstStyle>
          <a:p>
            <a:pPr>
              <a:defRPr/>
            </a:pPr>
            <a:fld id="{1E143351-3B92-473F-886D-48B8ADC2C8A5}" type="slidenum">
              <a:rPr lang="en-US" altLang="en-US"/>
              <a:pPr>
                <a:defRPr/>
              </a:pPr>
              <a:t>‹#›</a:t>
            </a:fld>
            <a:endParaRPr lang="en-US" altLang="en-US" dirty="0"/>
          </a:p>
        </p:txBody>
      </p:sp>
      <p:sp>
        <p:nvSpPr>
          <p:cNvPr id="4" name="Rectangle 14"/>
          <p:cNvSpPr>
            <a:spLocks noGrp="1" noChangeArrowheads="1"/>
          </p:cNvSpPr>
          <p:nvPr>
            <p:ph type="ftr" sz="quarter" idx="12"/>
          </p:nvPr>
        </p:nvSpPr>
        <p:spPr>
          <a:xfrm>
            <a:off x="4165600" y="6248400"/>
            <a:ext cx="3860800" cy="476250"/>
          </a:xfrm>
          <a:prstGeom prst="rect">
            <a:avLst/>
          </a:prstGeom>
          <a:ln/>
        </p:spPr>
        <p:txBody>
          <a:bodyPr/>
          <a:lstStyle>
            <a:lvl1pPr>
              <a:defRPr/>
            </a:lvl1pPr>
          </a:lstStyle>
          <a:p>
            <a:pPr>
              <a:defRPr/>
            </a:pPr>
            <a:endParaRPr lang="en-US" altLang="en-US" dirty="0"/>
          </a:p>
        </p:txBody>
      </p:sp>
    </p:spTree>
    <p:extLst>
      <p:ext uri="{BB962C8B-B14F-4D97-AF65-F5344CB8AC3E}">
        <p14:creationId xmlns:p14="http://schemas.microsoft.com/office/powerpoint/2010/main" val="1562757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lgn="l">
              <a:defRPr sz="4000">
                <a:solidFill>
                  <a:schemeClr val="tx1">
                    <a:lumMod val="65000"/>
                    <a:lumOff val="3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609600" y="1600201"/>
            <a:ext cx="10972800" cy="4082066"/>
          </a:xfrm>
          <a:prstGeom prst="rect">
            <a:avLst/>
          </a:prstGeo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13735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90FC4-2255-4760-B754-166929F2D9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4F7096-6A71-4C75-935D-62271AE68C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CD7B53-5DBC-405C-A4F1-19FA831258AF}"/>
              </a:ext>
            </a:extLst>
          </p:cNvPr>
          <p:cNvSpPr>
            <a:spLocks noGrp="1"/>
          </p:cNvSpPr>
          <p:nvPr>
            <p:ph type="dt" sz="half" idx="10"/>
          </p:nvPr>
        </p:nvSpPr>
        <p:spPr/>
        <p:txBody>
          <a:bodyPr/>
          <a:lstStyle/>
          <a:p>
            <a:fld id="{F79B3524-3F52-45F3-8671-046E6498C9F6}" type="datetimeFigureOut">
              <a:rPr lang="en-US" smtClean="0"/>
              <a:t>2/1/2021</a:t>
            </a:fld>
            <a:endParaRPr lang="en-US" dirty="0"/>
          </a:p>
        </p:txBody>
      </p:sp>
      <p:sp>
        <p:nvSpPr>
          <p:cNvPr id="5" name="Footer Placeholder 4">
            <a:extLst>
              <a:ext uri="{FF2B5EF4-FFF2-40B4-BE49-F238E27FC236}">
                <a16:creationId xmlns:a16="http://schemas.microsoft.com/office/drawing/2014/main" id="{D7E777E7-38A7-4F48-9934-67FC7FC2BCB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080D127-705D-4FA7-924C-D01815A2B1F6}"/>
              </a:ext>
            </a:extLst>
          </p:cNvPr>
          <p:cNvSpPr>
            <a:spLocks noGrp="1"/>
          </p:cNvSpPr>
          <p:nvPr>
            <p:ph type="sldNum" sz="quarter" idx="12"/>
          </p:nvPr>
        </p:nvSpPr>
        <p:spPr/>
        <p:txBody>
          <a:bodyPr/>
          <a:lstStyle/>
          <a:p>
            <a:fld id="{295B6C8A-571C-4369-8F1D-A3738BE6D6EF}" type="slidenum">
              <a:rPr lang="en-US" smtClean="0"/>
              <a:t>‹#›</a:t>
            </a:fld>
            <a:endParaRPr lang="en-US" dirty="0"/>
          </a:p>
        </p:txBody>
      </p:sp>
    </p:spTree>
    <p:extLst>
      <p:ext uri="{BB962C8B-B14F-4D97-AF65-F5344CB8AC3E}">
        <p14:creationId xmlns:p14="http://schemas.microsoft.com/office/powerpoint/2010/main" val="3587084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A85AA-36E6-41CC-8907-E6FC948245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51D635-0F2A-4A0F-BC02-3779A81442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054069-A3F5-44DC-885D-353556A23D98}"/>
              </a:ext>
            </a:extLst>
          </p:cNvPr>
          <p:cNvSpPr>
            <a:spLocks noGrp="1"/>
          </p:cNvSpPr>
          <p:nvPr>
            <p:ph type="dt" sz="half" idx="10"/>
          </p:nvPr>
        </p:nvSpPr>
        <p:spPr/>
        <p:txBody>
          <a:bodyPr/>
          <a:lstStyle/>
          <a:p>
            <a:fld id="{F79B3524-3F52-45F3-8671-046E6498C9F6}" type="datetimeFigureOut">
              <a:rPr lang="en-US" smtClean="0"/>
              <a:t>2/1/2021</a:t>
            </a:fld>
            <a:endParaRPr lang="en-US" dirty="0"/>
          </a:p>
        </p:txBody>
      </p:sp>
      <p:sp>
        <p:nvSpPr>
          <p:cNvPr id="5" name="Footer Placeholder 4">
            <a:extLst>
              <a:ext uri="{FF2B5EF4-FFF2-40B4-BE49-F238E27FC236}">
                <a16:creationId xmlns:a16="http://schemas.microsoft.com/office/drawing/2014/main" id="{7F73E227-BB61-46DC-9DCE-1F73EC08157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1FDD55E-F06E-4F4A-888B-8817A7AF22A9}"/>
              </a:ext>
            </a:extLst>
          </p:cNvPr>
          <p:cNvSpPr>
            <a:spLocks noGrp="1"/>
          </p:cNvSpPr>
          <p:nvPr>
            <p:ph type="sldNum" sz="quarter" idx="12"/>
          </p:nvPr>
        </p:nvSpPr>
        <p:spPr/>
        <p:txBody>
          <a:bodyPr/>
          <a:lstStyle/>
          <a:p>
            <a:fld id="{295B6C8A-571C-4369-8F1D-A3738BE6D6EF}" type="slidenum">
              <a:rPr lang="en-US" smtClean="0"/>
              <a:t>‹#›</a:t>
            </a:fld>
            <a:endParaRPr lang="en-US" dirty="0"/>
          </a:p>
        </p:txBody>
      </p:sp>
    </p:spTree>
    <p:extLst>
      <p:ext uri="{BB962C8B-B14F-4D97-AF65-F5344CB8AC3E}">
        <p14:creationId xmlns:p14="http://schemas.microsoft.com/office/powerpoint/2010/main" val="1948521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57EA4-DA02-4D09-B6C6-9DA277AA1E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6732FA-162B-4F80-B0E7-3853CC6A693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25B7EC-7DC9-471C-AB6E-4541D12021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DF9D11-9669-4489-BF4D-ED29A8BFC162}"/>
              </a:ext>
            </a:extLst>
          </p:cNvPr>
          <p:cNvSpPr>
            <a:spLocks noGrp="1"/>
          </p:cNvSpPr>
          <p:nvPr>
            <p:ph type="dt" sz="half" idx="10"/>
          </p:nvPr>
        </p:nvSpPr>
        <p:spPr/>
        <p:txBody>
          <a:bodyPr/>
          <a:lstStyle/>
          <a:p>
            <a:fld id="{F79B3524-3F52-45F3-8671-046E6498C9F6}" type="datetimeFigureOut">
              <a:rPr lang="en-US" smtClean="0"/>
              <a:t>2/1/2021</a:t>
            </a:fld>
            <a:endParaRPr lang="en-US" dirty="0"/>
          </a:p>
        </p:txBody>
      </p:sp>
      <p:sp>
        <p:nvSpPr>
          <p:cNvPr id="6" name="Footer Placeholder 5">
            <a:extLst>
              <a:ext uri="{FF2B5EF4-FFF2-40B4-BE49-F238E27FC236}">
                <a16:creationId xmlns:a16="http://schemas.microsoft.com/office/drawing/2014/main" id="{BDF868CB-A52F-4136-8355-229149BBFE8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6B150E2-918B-452F-AF8C-8F91870E89D9}"/>
              </a:ext>
            </a:extLst>
          </p:cNvPr>
          <p:cNvSpPr>
            <a:spLocks noGrp="1"/>
          </p:cNvSpPr>
          <p:nvPr>
            <p:ph type="sldNum" sz="quarter" idx="12"/>
          </p:nvPr>
        </p:nvSpPr>
        <p:spPr/>
        <p:txBody>
          <a:bodyPr/>
          <a:lstStyle/>
          <a:p>
            <a:fld id="{295B6C8A-571C-4369-8F1D-A3738BE6D6EF}" type="slidenum">
              <a:rPr lang="en-US" smtClean="0"/>
              <a:t>‹#›</a:t>
            </a:fld>
            <a:endParaRPr lang="en-US" dirty="0"/>
          </a:p>
        </p:txBody>
      </p:sp>
    </p:spTree>
    <p:extLst>
      <p:ext uri="{BB962C8B-B14F-4D97-AF65-F5344CB8AC3E}">
        <p14:creationId xmlns:p14="http://schemas.microsoft.com/office/powerpoint/2010/main" val="37612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61245-25DC-4915-8D59-161F710D0A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F4C046-3E73-4C21-84EB-BEC0533A1E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7BDF2C-AEC2-4102-B0C7-8CE07ACB61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11DAC7-8EE0-413E-B261-759528911F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3BD4F0-557E-437B-9EB8-64D9296F86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3DDB68C-4E34-4624-8B37-9B1DBF34982C}"/>
              </a:ext>
            </a:extLst>
          </p:cNvPr>
          <p:cNvSpPr>
            <a:spLocks noGrp="1"/>
          </p:cNvSpPr>
          <p:nvPr>
            <p:ph type="dt" sz="half" idx="10"/>
          </p:nvPr>
        </p:nvSpPr>
        <p:spPr/>
        <p:txBody>
          <a:bodyPr/>
          <a:lstStyle/>
          <a:p>
            <a:fld id="{F79B3524-3F52-45F3-8671-046E6498C9F6}" type="datetimeFigureOut">
              <a:rPr lang="en-US" smtClean="0"/>
              <a:t>2/1/2021</a:t>
            </a:fld>
            <a:endParaRPr lang="en-US" dirty="0"/>
          </a:p>
        </p:txBody>
      </p:sp>
      <p:sp>
        <p:nvSpPr>
          <p:cNvPr id="8" name="Footer Placeholder 7">
            <a:extLst>
              <a:ext uri="{FF2B5EF4-FFF2-40B4-BE49-F238E27FC236}">
                <a16:creationId xmlns:a16="http://schemas.microsoft.com/office/drawing/2014/main" id="{D35AD58E-E68E-4BB3-98F3-B32C340A263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87CCD91-DAAF-45AA-9771-F6BF7EA7F776}"/>
              </a:ext>
            </a:extLst>
          </p:cNvPr>
          <p:cNvSpPr>
            <a:spLocks noGrp="1"/>
          </p:cNvSpPr>
          <p:nvPr>
            <p:ph type="sldNum" sz="quarter" idx="12"/>
          </p:nvPr>
        </p:nvSpPr>
        <p:spPr/>
        <p:txBody>
          <a:bodyPr/>
          <a:lstStyle/>
          <a:p>
            <a:fld id="{295B6C8A-571C-4369-8F1D-A3738BE6D6EF}" type="slidenum">
              <a:rPr lang="en-US" smtClean="0"/>
              <a:t>‹#›</a:t>
            </a:fld>
            <a:endParaRPr lang="en-US" dirty="0"/>
          </a:p>
        </p:txBody>
      </p:sp>
    </p:spTree>
    <p:extLst>
      <p:ext uri="{BB962C8B-B14F-4D97-AF65-F5344CB8AC3E}">
        <p14:creationId xmlns:p14="http://schemas.microsoft.com/office/powerpoint/2010/main" val="1040402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6AFF8-5EA0-4A4E-ABC1-953C509FDC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5122A6-A243-4E1F-989B-134C9E8B1D31}"/>
              </a:ext>
            </a:extLst>
          </p:cNvPr>
          <p:cNvSpPr>
            <a:spLocks noGrp="1"/>
          </p:cNvSpPr>
          <p:nvPr>
            <p:ph type="dt" sz="half" idx="10"/>
          </p:nvPr>
        </p:nvSpPr>
        <p:spPr/>
        <p:txBody>
          <a:bodyPr/>
          <a:lstStyle/>
          <a:p>
            <a:fld id="{F79B3524-3F52-45F3-8671-046E6498C9F6}" type="datetimeFigureOut">
              <a:rPr lang="en-US" smtClean="0"/>
              <a:t>2/1/2021</a:t>
            </a:fld>
            <a:endParaRPr lang="en-US" dirty="0"/>
          </a:p>
        </p:txBody>
      </p:sp>
      <p:sp>
        <p:nvSpPr>
          <p:cNvPr id="4" name="Footer Placeholder 3">
            <a:extLst>
              <a:ext uri="{FF2B5EF4-FFF2-40B4-BE49-F238E27FC236}">
                <a16:creationId xmlns:a16="http://schemas.microsoft.com/office/drawing/2014/main" id="{FEE7EC2F-B0F5-48C9-8A50-E3D45F4114E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263773B-D5A2-4853-870E-D76407B4BC84}"/>
              </a:ext>
            </a:extLst>
          </p:cNvPr>
          <p:cNvSpPr>
            <a:spLocks noGrp="1"/>
          </p:cNvSpPr>
          <p:nvPr>
            <p:ph type="sldNum" sz="quarter" idx="12"/>
          </p:nvPr>
        </p:nvSpPr>
        <p:spPr/>
        <p:txBody>
          <a:bodyPr/>
          <a:lstStyle/>
          <a:p>
            <a:fld id="{295B6C8A-571C-4369-8F1D-A3738BE6D6EF}" type="slidenum">
              <a:rPr lang="en-US" smtClean="0"/>
              <a:t>‹#›</a:t>
            </a:fld>
            <a:endParaRPr lang="en-US" dirty="0"/>
          </a:p>
        </p:txBody>
      </p:sp>
    </p:spTree>
    <p:extLst>
      <p:ext uri="{BB962C8B-B14F-4D97-AF65-F5344CB8AC3E}">
        <p14:creationId xmlns:p14="http://schemas.microsoft.com/office/powerpoint/2010/main" val="3159525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EEA681-9D44-4F80-A5A4-32B710FFC7B8}"/>
              </a:ext>
            </a:extLst>
          </p:cNvPr>
          <p:cNvSpPr>
            <a:spLocks noGrp="1"/>
          </p:cNvSpPr>
          <p:nvPr>
            <p:ph type="dt" sz="half" idx="10"/>
          </p:nvPr>
        </p:nvSpPr>
        <p:spPr/>
        <p:txBody>
          <a:bodyPr/>
          <a:lstStyle/>
          <a:p>
            <a:fld id="{F79B3524-3F52-45F3-8671-046E6498C9F6}" type="datetimeFigureOut">
              <a:rPr lang="en-US" smtClean="0"/>
              <a:t>2/1/2021</a:t>
            </a:fld>
            <a:endParaRPr lang="en-US" dirty="0"/>
          </a:p>
        </p:txBody>
      </p:sp>
      <p:sp>
        <p:nvSpPr>
          <p:cNvPr id="3" name="Footer Placeholder 2">
            <a:extLst>
              <a:ext uri="{FF2B5EF4-FFF2-40B4-BE49-F238E27FC236}">
                <a16:creationId xmlns:a16="http://schemas.microsoft.com/office/drawing/2014/main" id="{08FA41E8-F181-4CE3-918C-E27A4F87EBC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59523D9-A0D6-4043-A0C0-63B91D59621F}"/>
              </a:ext>
            </a:extLst>
          </p:cNvPr>
          <p:cNvSpPr>
            <a:spLocks noGrp="1"/>
          </p:cNvSpPr>
          <p:nvPr>
            <p:ph type="sldNum" sz="quarter" idx="12"/>
          </p:nvPr>
        </p:nvSpPr>
        <p:spPr/>
        <p:txBody>
          <a:bodyPr/>
          <a:lstStyle/>
          <a:p>
            <a:fld id="{295B6C8A-571C-4369-8F1D-A3738BE6D6EF}" type="slidenum">
              <a:rPr lang="en-US" smtClean="0"/>
              <a:t>‹#›</a:t>
            </a:fld>
            <a:endParaRPr lang="en-US" dirty="0"/>
          </a:p>
        </p:txBody>
      </p:sp>
    </p:spTree>
    <p:extLst>
      <p:ext uri="{BB962C8B-B14F-4D97-AF65-F5344CB8AC3E}">
        <p14:creationId xmlns:p14="http://schemas.microsoft.com/office/powerpoint/2010/main" val="537740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D3F29-D88F-489F-8353-415AF3E83B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ADFDD3-FABE-4D83-8702-9DB2552BF4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077CF31-B088-48CF-8181-7E9CE92BD0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A7535D-D9C6-4088-9639-595F2C624C01}"/>
              </a:ext>
            </a:extLst>
          </p:cNvPr>
          <p:cNvSpPr>
            <a:spLocks noGrp="1"/>
          </p:cNvSpPr>
          <p:nvPr>
            <p:ph type="dt" sz="half" idx="10"/>
          </p:nvPr>
        </p:nvSpPr>
        <p:spPr/>
        <p:txBody>
          <a:bodyPr/>
          <a:lstStyle/>
          <a:p>
            <a:fld id="{F79B3524-3F52-45F3-8671-046E6498C9F6}" type="datetimeFigureOut">
              <a:rPr lang="en-US" smtClean="0"/>
              <a:t>2/1/2021</a:t>
            </a:fld>
            <a:endParaRPr lang="en-US" dirty="0"/>
          </a:p>
        </p:txBody>
      </p:sp>
      <p:sp>
        <p:nvSpPr>
          <p:cNvPr id="6" name="Footer Placeholder 5">
            <a:extLst>
              <a:ext uri="{FF2B5EF4-FFF2-40B4-BE49-F238E27FC236}">
                <a16:creationId xmlns:a16="http://schemas.microsoft.com/office/drawing/2014/main" id="{745CB8A2-B780-48DB-B617-E6AE4A45916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0A7E5D5-A879-42C8-A4B2-97F47E4B297B}"/>
              </a:ext>
            </a:extLst>
          </p:cNvPr>
          <p:cNvSpPr>
            <a:spLocks noGrp="1"/>
          </p:cNvSpPr>
          <p:nvPr>
            <p:ph type="sldNum" sz="quarter" idx="12"/>
          </p:nvPr>
        </p:nvSpPr>
        <p:spPr/>
        <p:txBody>
          <a:bodyPr/>
          <a:lstStyle/>
          <a:p>
            <a:fld id="{295B6C8A-571C-4369-8F1D-A3738BE6D6EF}" type="slidenum">
              <a:rPr lang="en-US" smtClean="0"/>
              <a:t>‹#›</a:t>
            </a:fld>
            <a:endParaRPr lang="en-US" dirty="0"/>
          </a:p>
        </p:txBody>
      </p:sp>
    </p:spTree>
    <p:extLst>
      <p:ext uri="{BB962C8B-B14F-4D97-AF65-F5344CB8AC3E}">
        <p14:creationId xmlns:p14="http://schemas.microsoft.com/office/powerpoint/2010/main" val="79969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FF756-94F5-4757-B99A-257F550085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BB73F0D-857A-43C9-945F-907904118F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3B4C1CB-3B95-4AED-A8AA-DB051297AE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E4A229-FDBE-483F-B6E6-94AAEC5B30D9}"/>
              </a:ext>
            </a:extLst>
          </p:cNvPr>
          <p:cNvSpPr>
            <a:spLocks noGrp="1"/>
          </p:cNvSpPr>
          <p:nvPr>
            <p:ph type="dt" sz="half" idx="10"/>
          </p:nvPr>
        </p:nvSpPr>
        <p:spPr/>
        <p:txBody>
          <a:bodyPr/>
          <a:lstStyle/>
          <a:p>
            <a:fld id="{F79B3524-3F52-45F3-8671-046E6498C9F6}" type="datetimeFigureOut">
              <a:rPr lang="en-US" smtClean="0"/>
              <a:t>2/1/2021</a:t>
            </a:fld>
            <a:endParaRPr lang="en-US" dirty="0"/>
          </a:p>
        </p:txBody>
      </p:sp>
      <p:sp>
        <p:nvSpPr>
          <p:cNvPr id="6" name="Footer Placeholder 5">
            <a:extLst>
              <a:ext uri="{FF2B5EF4-FFF2-40B4-BE49-F238E27FC236}">
                <a16:creationId xmlns:a16="http://schemas.microsoft.com/office/drawing/2014/main" id="{69E23004-54D1-4E49-8BD4-A8B258FE1C5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91DB1BB-A371-4E92-9D24-E15777FF5FEB}"/>
              </a:ext>
            </a:extLst>
          </p:cNvPr>
          <p:cNvSpPr>
            <a:spLocks noGrp="1"/>
          </p:cNvSpPr>
          <p:nvPr>
            <p:ph type="sldNum" sz="quarter" idx="12"/>
          </p:nvPr>
        </p:nvSpPr>
        <p:spPr/>
        <p:txBody>
          <a:bodyPr/>
          <a:lstStyle/>
          <a:p>
            <a:fld id="{295B6C8A-571C-4369-8F1D-A3738BE6D6EF}" type="slidenum">
              <a:rPr lang="en-US" smtClean="0"/>
              <a:t>‹#›</a:t>
            </a:fld>
            <a:endParaRPr lang="en-US" dirty="0"/>
          </a:p>
        </p:txBody>
      </p:sp>
    </p:spTree>
    <p:extLst>
      <p:ext uri="{BB962C8B-B14F-4D97-AF65-F5344CB8AC3E}">
        <p14:creationId xmlns:p14="http://schemas.microsoft.com/office/powerpoint/2010/main" val="522695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13B3FB-5F5A-4610-9E3D-BA1867BF2C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503D27-EE3C-4DB5-B85A-6CD83E4441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65E18A-4D08-434C-B921-1FB289FD6C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9B3524-3F52-45F3-8671-046E6498C9F6}" type="datetimeFigureOut">
              <a:rPr lang="en-US" smtClean="0"/>
              <a:t>2/1/2021</a:t>
            </a:fld>
            <a:endParaRPr lang="en-US" dirty="0"/>
          </a:p>
        </p:txBody>
      </p:sp>
      <p:sp>
        <p:nvSpPr>
          <p:cNvPr id="5" name="Footer Placeholder 4">
            <a:extLst>
              <a:ext uri="{FF2B5EF4-FFF2-40B4-BE49-F238E27FC236}">
                <a16:creationId xmlns:a16="http://schemas.microsoft.com/office/drawing/2014/main" id="{A49827EE-8F7C-49FA-ADBC-78EBFD3E5E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410B239-9992-41AF-9B29-5F215F55EC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5B6C8A-571C-4369-8F1D-A3738BE6D6EF}" type="slidenum">
              <a:rPr lang="en-US" smtClean="0"/>
              <a:t>‹#›</a:t>
            </a:fld>
            <a:endParaRPr lang="en-US" dirty="0"/>
          </a:p>
        </p:txBody>
      </p:sp>
    </p:spTree>
    <p:extLst>
      <p:ext uri="{BB962C8B-B14F-4D97-AF65-F5344CB8AC3E}">
        <p14:creationId xmlns:p14="http://schemas.microsoft.com/office/powerpoint/2010/main" val="3019593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0" y="5892800"/>
            <a:ext cx="12192000" cy="965200"/>
          </a:xfrm>
          <a:prstGeom prst="rect">
            <a:avLst/>
          </a:prstGeom>
          <a:gradFill>
            <a:gsLst>
              <a:gs pos="0">
                <a:srgbClr val="639EC8"/>
              </a:gs>
              <a:gs pos="100000">
                <a:srgbClr val="6BABD8"/>
              </a:gs>
            </a:gsLst>
          </a:gradFill>
          <a:ln>
            <a:noFill/>
          </a:ln>
          <a:effectLst>
            <a:outerShdw blurRad="136525" dist="88900" dir="11820000" sx="61000" sy="61000" algn="tl" rotWithShape="0">
              <a:schemeClr val="bg1">
                <a:lumMod val="75000"/>
                <a:alpha val="43000"/>
              </a:scheme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pic>
        <p:nvPicPr>
          <p:cNvPr id="1027" name="Picture 3" descr="small_white_trans.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4500" y="6065838"/>
            <a:ext cx="3014133"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6" r:id="rId1"/>
  </p:sldLayoutIdLst>
  <p:hf sldNum="0" hdr="0" ftr="0" dt="0"/>
  <p:txStyles>
    <p:titleStyle>
      <a:lvl1pPr algn="ctr" defTabSz="457200" rtl="0" eaLnBrk="1" fontAlgn="base" hangingPunct="1">
        <a:spcBef>
          <a:spcPct val="0"/>
        </a:spcBef>
        <a:spcAft>
          <a:spcPct val="0"/>
        </a:spcAft>
        <a:defRPr sz="4400" kern="1200">
          <a:solidFill>
            <a:schemeClr val="tx1"/>
          </a:solidFill>
          <a:latin typeface="+mj-lt"/>
          <a:ea typeface="ヒラギノ角ゴ Pro W3" charset="0"/>
          <a:cs typeface="ヒラギノ角ゴ Pro W3" charset="0"/>
        </a:defRPr>
      </a:lvl1pPr>
      <a:lvl2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2pPr>
      <a:lvl3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3pPr>
      <a:lvl4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4pPr>
      <a:lvl5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5pPr>
      <a:lvl6pPr marL="4572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6pPr>
      <a:lvl7pPr marL="9144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7pPr>
      <a:lvl8pPr marL="13716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8pPr>
      <a:lvl9pPr marL="18288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ヒラギノ角ゴ Pro W3" charset="0"/>
          <a:cs typeface="ヒラギノ角ゴ Pro W3"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ヒラギノ角ゴ Pro W3"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693480-687C-4C66-BF58-3CA3AAEB51F1}"/>
              </a:ext>
            </a:extLst>
          </p:cNvPr>
          <p:cNvSpPr/>
          <p:nvPr/>
        </p:nvSpPr>
        <p:spPr>
          <a:xfrm>
            <a:off x="0" y="5892800"/>
            <a:ext cx="12192000" cy="965200"/>
          </a:xfrm>
          <a:prstGeom prst="rect">
            <a:avLst/>
          </a:prstGeom>
          <a:gradFill>
            <a:gsLst>
              <a:gs pos="0">
                <a:srgbClr val="639EC8"/>
              </a:gs>
              <a:gs pos="100000">
                <a:srgbClr val="6BABD8"/>
              </a:gs>
            </a:gsLst>
          </a:gradFill>
          <a:ln>
            <a:noFill/>
          </a:ln>
          <a:effectLst>
            <a:outerShdw blurRad="136525" dist="88900" dir="11820000" sx="61000" sy="61000" algn="tl" rotWithShape="0">
              <a:schemeClr val="bg1">
                <a:lumMod val="75000"/>
                <a:alpha val="43000"/>
              </a:scheme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pic>
        <p:nvPicPr>
          <p:cNvPr id="1027" name="Picture 3" descr="small_white_trans.png">
            <a:extLst>
              <a:ext uri="{FF2B5EF4-FFF2-40B4-BE49-F238E27FC236}">
                <a16:creationId xmlns:a16="http://schemas.microsoft.com/office/drawing/2014/main" id="{119E92AC-0B5B-4C4B-A057-655C16804F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4500" y="6065838"/>
            <a:ext cx="3014133"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1" r:id="rId1"/>
  </p:sldLayoutIdLst>
  <p:hf sldNum="0" hdr="0" ftr="0" dt="0"/>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0"/>
          <a:cs typeface="ヒラギノ角ゴ Pro W3" charset="0"/>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0"/>
          <a:cs typeface="ヒラギノ角ゴ Pro W3" charset="0"/>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0"/>
          <a:cs typeface="ヒラギノ角ゴ Pro W3" charset="0"/>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0"/>
          <a:cs typeface="ヒラギノ角ゴ Pro W3" charset="0"/>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0"/>
          <a:cs typeface="ヒラギノ角ゴ Pro W3" charset="0"/>
        </a:defRPr>
      </a:lvl5pPr>
      <a:lvl6pPr marL="4572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6pPr>
      <a:lvl7pPr marL="9144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7pPr>
      <a:lvl8pPr marL="13716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8pPr>
      <a:lvl9pPr marL="18288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ヒラギノ角ゴ Pro W3" charset="0"/>
          <a:cs typeface="ヒラギノ角ゴ Pro W3"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ヒラギノ角ゴ Pro W3" charset="0"/>
          <a:cs typeface="ヒラギノ角ゴ Pro W3"/>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ヒラギノ角ゴ Pro W3" charset="0"/>
          <a:cs typeface="ヒラギノ角ゴ Pro W3"/>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0"/>
          <a:cs typeface="ヒラギノ角ゴ Pro W3"/>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0"/>
          <a:cs typeface="ヒラギノ角ゴ Pro W3"/>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admin.aahrpp.org/Website%20Documents/Tip_Sheet_5_Evaluating_Protections_of_Privacy_Interests_of_Participants_in_Proposed_Research_11_13_2019.pdf" TargetMode="External"/><Relationship Id="rId2" Type="http://schemas.openxmlformats.org/officeDocument/2006/relationships/hyperlink" Target="https://admin.aahrpp.org/Website%20Documents/Tip_Sheet_4_Evaluating_the_Maintenance_of_Confidentiality_of_Data_in_Proposed_Research_11_13_2019.pdf" TargetMode="External"/><Relationship Id="rId1" Type="http://schemas.openxmlformats.org/officeDocument/2006/relationships/slideLayout" Target="../slideLayouts/slideLayout14.xml"/><Relationship Id="rId6" Type="http://schemas.openxmlformats.org/officeDocument/2006/relationships/hyperlink" Target="https://ohresop.web.unc.edu/wp-content/uploads/sites/16150/2018/04/APPENDIX-D-Individual-Identifiability-of-Data-18-HIPAA-Identifiers.pdf" TargetMode="External"/><Relationship Id="rId5" Type="http://schemas.openxmlformats.org/officeDocument/2006/relationships/hyperlink" Target="https://ohresop.web.unc.edu/wp-content/uploads/sites/16150/2018/04/2601-Certificate-of-Confidentiality.pdf" TargetMode="External"/><Relationship Id="rId4" Type="http://schemas.openxmlformats.org/officeDocument/2006/relationships/hyperlink" Target="https://ohresop.web.unc.edu/wp-content/uploads/sites/16150/2018/04/1901-Information-Security.pdf"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txBox="1">
            <a:spLocks/>
          </p:cNvSpPr>
          <p:nvPr/>
        </p:nvSpPr>
        <p:spPr bwMode="auto">
          <a:xfrm>
            <a:off x="6414999" y="1889737"/>
            <a:ext cx="5506068" cy="78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ヒラギノ角ゴ Pro W3" charset="0"/>
                <a:cs typeface="ヒラギノ角ゴ Pro W3" charset="0"/>
              </a:defRPr>
            </a:lvl1pPr>
            <a:lvl2pPr marL="742950" indent="-285750" eaLnBrk="0" hangingPunct="0">
              <a:defRPr sz="2400">
                <a:solidFill>
                  <a:schemeClr val="tx1"/>
                </a:solidFill>
                <a:latin typeface="Calibri" charset="0"/>
                <a:ea typeface="ヒラギノ角ゴ Pro W3" charset="0"/>
              </a:defRPr>
            </a:lvl2pPr>
            <a:lvl3pPr marL="1143000" indent="-228600" eaLnBrk="0" hangingPunct="0">
              <a:defRPr sz="2400">
                <a:solidFill>
                  <a:schemeClr val="tx1"/>
                </a:solidFill>
                <a:latin typeface="Calibri" charset="0"/>
                <a:ea typeface="ヒラギノ角ゴ Pro W3" charset="0"/>
              </a:defRPr>
            </a:lvl3pPr>
            <a:lvl4pPr marL="1600200" indent="-228600" eaLnBrk="0" hangingPunct="0">
              <a:defRPr sz="2400">
                <a:solidFill>
                  <a:schemeClr val="tx1"/>
                </a:solidFill>
                <a:latin typeface="Calibri" charset="0"/>
                <a:ea typeface="ヒラギノ角ゴ Pro W3" charset="0"/>
              </a:defRPr>
            </a:lvl4pPr>
            <a:lvl5pPr marL="2057400" indent="-228600" eaLnBrk="0" hangingPunct="0">
              <a:defRPr sz="2400">
                <a:solidFill>
                  <a:schemeClr val="tx1"/>
                </a:solidFill>
                <a:latin typeface="Calibri" charset="0"/>
                <a:ea typeface="ヒラギノ角ゴ Pro W3" charset="0"/>
              </a:defRPr>
            </a:lvl5pPr>
            <a:lvl6pPr marL="2514600" indent="-228600" eaLnBrk="0" fontAlgn="base" hangingPunct="0">
              <a:spcBef>
                <a:spcPct val="0"/>
              </a:spcBef>
              <a:spcAft>
                <a:spcPct val="0"/>
              </a:spcAft>
              <a:defRPr sz="2400">
                <a:solidFill>
                  <a:schemeClr val="tx1"/>
                </a:solidFill>
                <a:latin typeface="Calibri" charset="0"/>
                <a:ea typeface="ヒラギノ角ゴ Pro W3" charset="0"/>
              </a:defRPr>
            </a:lvl6pPr>
            <a:lvl7pPr marL="2971800" indent="-228600" eaLnBrk="0" fontAlgn="base" hangingPunct="0">
              <a:spcBef>
                <a:spcPct val="0"/>
              </a:spcBef>
              <a:spcAft>
                <a:spcPct val="0"/>
              </a:spcAft>
              <a:defRPr sz="2400">
                <a:solidFill>
                  <a:schemeClr val="tx1"/>
                </a:solidFill>
                <a:latin typeface="Calibri" charset="0"/>
                <a:ea typeface="ヒラギノ角ゴ Pro W3" charset="0"/>
              </a:defRPr>
            </a:lvl7pPr>
            <a:lvl8pPr marL="3429000" indent="-228600" eaLnBrk="0" fontAlgn="base" hangingPunct="0">
              <a:spcBef>
                <a:spcPct val="0"/>
              </a:spcBef>
              <a:spcAft>
                <a:spcPct val="0"/>
              </a:spcAft>
              <a:defRPr sz="2400">
                <a:solidFill>
                  <a:schemeClr val="tx1"/>
                </a:solidFill>
                <a:latin typeface="Calibri" charset="0"/>
                <a:ea typeface="ヒラギノ角ゴ Pro W3" charset="0"/>
              </a:defRPr>
            </a:lvl8pPr>
            <a:lvl9pPr marL="3886200" indent="-228600" eaLnBrk="0" fontAlgn="base" hangingPunct="0">
              <a:spcBef>
                <a:spcPct val="0"/>
              </a:spcBef>
              <a:spcAft>
                <a:spcPct val="0"/>
              </a:spcAft>
              <a:defRPr sz="2400">
                <a:solidFill>
                  <a:schemeClr val="tx1"/>
                </a:solidFill>
                <a:latin typeface="Calibri" charset="0"/>
                <a:ea typeface="ヒラギノ角ゴ Pro W3" charset="0"/>
              </a:defRPr>
            </a:lvl9pPr>
          </a:lstStyle>
          <a:p>
            <a:pPr eaLnBrk="1" hangingPunct="1"/>
            <a:r>
              <a:rPr lang="en-US" b="1" dirty="0">
                <a:solidFill>
                  <a:schemeClr val="bg1"/>
                </a:solidFill>
              </a:rPr>
              <a:t>111 Criteria for Approval  #7 </a:t>
            </a:r>
          </a:p>
          <a:p>
            <a:pPr eaLnBrk="1" hangingPunct="1"/>
            <a:r>
              <a:rPr lang="en-US" altLang="en-US" sz="2000" b="1" dirty="0">
                <a:solidFill>
                  <a:schemeClr val="bg1"/>
                </a:solidFill>
                <a:latin typeface="+mn-lt"/>
              </a:rPr>
              <a:t>Privacy &amp; Confidentiality</a:t>
            </a:r>
          </a:p>
        </p:txBody>
      </p:sp>
      <p:pic>
        <p:nvPicPr>
          <p:cNvPr id="3076" name="Picture 1" descr="small_white_trans.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61755" y="855664"/>
            <a:ext cx="2870113" cy="789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7D2CA-E4B7-48FD-8AF0-1CCFC2D040A2}"/>
              </a:ext>
            </a:extLst>
          </p:cNvPr>
          <p:cNvSpPr>
            <a:spLocks noGrp="1"/>
          </p:cNvSpPr>
          <p:nvPr>
            <p:ph type="title"/>
          </p:nvPr>
        </p:nvSpPr>
        <p:spPr>
          <a:xfrm>
            <a:off x="839788" y="365126"/>
            <a:ext cx="10515600" cy="823912"/>
          </a:xfrm>
        </p:spPr>
        <p:txBody>
          <a:bodyPr/>
          <a:lstStyle/>
          <a:p>
            <a:r>
              <a:rPr lang="en-US" b="1" dirty="0">
                <a:solidFill>
                  <a:srgbClr val="0070C0"/>
                </a:solidFill>
              </a:rPr>
              <a:t>HIPAA Identifiers</a:t>
            </a:r>
          </a:p>
        </p:txBody>
      </p:sp>
      <p:sp>
        <p:nvSpPr>
          <p:cNvPr id="4" name="Content Placeholder 3">
            <a:extLst>
              <a:ext uri="{FF2B5EF4-FFF2-40B4-BE49-F238E27FC236}">
                <a16:creationId xmlns:a16="http://schemas.microsoft.com/office/drawing/2014/main" id="{C5562828-86FA-455B-926C-CDCB53903B32}"/>
              </a:ext>
            </a:extLst>
          </p:cNvPr>
          <p:cNvSpPr>
            <a:spLocks noGrp="1"/>
          </p:cNvSpPr>
          <p:nvPr>
            <p:ph sz="half" idx="2"/>
          </p:nvPr>
        </p:nvSpPr>
        <p:spPr>
          <a:xfrm>
            <a:off x="836612" y="1189038"/>
            <a:ext cx="5157787" cy="5077743"/>
          </a:xfrm>
        </p:spPr>
        <p:txBody>
          <a:bodyPr>
            <a:normAutofit fontScale="85000" lnSpcReduction="20000"/>
          </a:bodyPr>
          <a:lstStyle/>
          <a:p>
            <a:pPr marL="457200" lvl="1" indent="0">
              <a:buNone/>
            </a:pPr>
            <a:endParaRPr lang="en-US" dirty="0"/>
          </a:p>
          <a:p>
            <a:r>
              <a:rPr lang="en-US" dirty="0"/>
              <a:t>Name</a:t>
            </a:r>
          </a:p>
          <a:p>
            <a:r>
              <a:rPr lang="en-US" dirty="0"/>
              <a:t>Address (all geographic subdivisions smaller than </a:t>
            </a:r>
            <a:r>
              <a:rPr lang="en-US" dirty="0" err="1"/>
              <a:t>state,including</a:t>
            </a:r>
            <a:r>
              <a:rPr lang="en-US" dirty="0"/>
              <a:t> street address, city county, and zip code) </a:t>
            </a:r>
          </a:p>
          <a:p>
            <a:r>
              <a:rPr lang="en-US" dirty="0"/>
              <a:t>All elements (except years) of dates related to an individual (including birthdate, admission date, discharge date, date of death, and exact age if over 89)</a:t>
            </a:r>
          </a:p>
          <a:p>
            <a:pPr marL="0" indent="0">
              <a:buNone/>
            </a:pPr>
            <a:r>
              <a:rPr lang="en-US" dirty="0"/>
              <a:t>• Telephone numbers</a:t>
            </a:r>
          </a:p>
          <a:p>
            <a:r>
              <a:rPr lang="en-US" dirty="0"/>
              <a:t> Fax number </a:t>
            </a:r>
          </a:p>
          <a:p>
            <a:r>
              <a:rPr lang="en-US" dirty="0"/>
              <a:t>Email address </a:t>
            </a:r>
          </a:p>
          <a:p>
            <a:r>
              <a:rPr lang="en-US" dirty="0"/>
              <a:t>Social Security Number </a:t>
            </a:r>
          </a:p>
          <a:p>
            <a:r>
              <a:rPr lang="en-US" dirty="0"/>
              <a:t> Medical record number </a:t>
            </a:r>
          </a:p>
          <a:p>
            <a:endParaRPr lang="en-US" dirty="0"/>
          </a:p>
        </p:txBody>
      </p:sp>
      <p:sp>
        <p:nvSpPr>
          <p:cNvPr id="6" name="Content Placeholder 5">
            <a:extLst>
              <a:ext uri="{FF2B5EF4-FFF2-40B4-BE49-F238E27FC236}">
                <a16:creationId xmlns:a16="http://schemas.microsoft.com/office/drawing/2014/main" id="{90125057-C2B0-4770-BB11-2DD92BADCA59}"/>
              </a:ext>
            </a:extLst>
          </p:cNvPr>
          <p:cNvSpPr>
            <a:spLocks noGrp="1"/>
          </p:cNvSpPr>
          <p:nvPr>
            <p:ph sz="quarter" idx="4"/>
          </p:nvPr>
        </p:nvSpPr>
        <p:spPr>
          <a:xfrm>
            <a:off x="6172200" y="1189038"/>
            <a:ext cx="5183188" cy="5000625"/>
          </a:xfrm>
        </p:spPr>
        <p:txBody>
          <a:bodyPr>
            <a:normAutofit fontScale="85000" lnSpcReduction="20000"/>
          </a:bodyPr>
          <a:lstStyle/>
          <a:p>
            <a:endParaRPr lang="en-US" dirty="0"/>
          </a:p>
          <a:p>
            <a:r>
              <a:rPr lang="en-US" dirty="0"/>
              <a:t>Health plan beneficiary number </a:t>
            </a:r>
          </a:p>
          <a:p>
            <a:r>
              <a:rPr lang="en-US" dirty="0"/>
              <a:t> Account number </a:t>
            </a:r>
          </a:p>
          <a:p>
            <a:r>
              <a:rPr lang="en-US" dirty="0"/>
              <a:t> Certificate or license number </a:t>
            </a:r>
          </a:p>
          <a:p>
            <a:r>
              <a:rPr lang="en-US" dirty="0"/>
              <a:t>Any vehicle or other device serial number </a:t>
            </a:r>
          </a:p>
          <a:p>
            <a:r>
              <a:rPr lang="en-US" dirty="0"/>
              <a:t> Web URL </a:t>
            </a:r>
          </a:p>
          <a:p>
            <a:r>
              <a:rPr lang="en-US" dirty="0"/>
              <a:t>Internet Protocol (IP) Address </a:t>
            </a:r>
          </a:p>
          <a:p>
            <a:r>
              <a:rPr lang="en-US" dirty="0"/>
              <a:t>Finger or voice print </a:t>
            </a:r>
          </a:p>
          <a:p>
            <a:r>
              <a:rPr lang="en-US" dirty="0"/>
              <a:t>Photographic image - Photographic images are not limited to images of the face. </a:t>
            </a:r>
          </a:p>
          <a:p>
            <a:pPr marL="0" indent="0">
              <a:buNone/>
            </a:pPr>
            <a:r>
              <a:rPr lang="en-US" dirty="0"/>
              <a:t>• Any other characteristic that could uniquely identify the individual</a:t>
            </a:r>
          </a:p>
        </p:txBody>
      </p:sp>
    </p:spTree>
    <p:extLst>
      <p:ext uri="{BB962C8B-B14F-4D97-AF65-F5344CB8AC3E}">
        <p14:creationId xmlns:p14="http://schemas.microsoft.com/office/powerpoint/2010/main" val="3980352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A0ADB-7DD1-4C90-8885-2595ECDD959C}"/>
              </a:ext>
            </a:extLst>
          </p:cNvPr>
          <p:cNvSpPr>
            <a:spLocks noGrp="1"/>
          </p:cNvSpPr>
          <p:nvPr>
            <p:ph type="title"/>
          </p:nvPr>
        </p:nvSpPr>
        <p:spPr>
          <a:xfrm>
            <a:off x="609600" y="274638"/>
            <a:ext cx="10972800" cy="749931"/>
          </a:xfrm>
        </p:spPr>
        <p:txBody>
          <a:bodyPr/>
          <a:lstStyle/>
          <a:p>
            <a:r>
              <a:rPr lang="en-US" b="1" dirty="0">
                <a:solidFill>
                  <a:srgbClr val="0070C0"/>
                </a:solidFill>
              </a:rPr>
              <a:t>References</a:t>
            </a:r>
          </a:p>
        </p:txBody>
      </p:sp>
      <p:sp>
        <p:nvSpPr>
          <p:cNvPr id="3" name="Content Placeholder 2">
            <a:extLst>
              <a:ext uri="{FF2B5EF4-FFF2-40B4-BE49-F238E27FC236}">
                <a16:creationId xmlns:a16="http://schemas.microsoft.com/office/drawing/2014/main" id="{145AD235-56BA-440C-950B-A54FF1A39616}"/>
              </a:ext>
            </a:extLst>
          </p:cNvPr>
          <p:cNvSpPr>
            <a:spLocks noGrp="1"/>
          </p:cNvSpPr>
          <p:nvPr>
            <p:ph idx="1"/>
          </p:nvPr>
        </p:nvSpPr>
        <p:spPr>
          <a:xfrm>
            <a:off x="609599" y="1145754"/>
            <a:ext cx="11365735" cy="4836405"/>
          </a:xfrm>
        </p:spPr>
        <p:txBody>
          <a:bodyPr/>
          <a:lstStyle/>
          <a:p>
            <a:r>
              <a:rPr lang="en-US" sz="2400" b="1" dirty="0"/>
              <a:t>AAHRPP Tip Sheet 4: Confidentiality </a:t>
            </a:r>
            <a:r>
              <a:rPr lang="en-US" sz="1100" b="1" dirty="0">
                <a:hlinkClick r:id="rId2"/>
              </a:rPr>
              <a:t>https://admin.aahrpp.org/Website%20Documents/Tip_Sheet_4_Evaluating_the_Maintenance_of_Confidentiality_of_Data_in_Proposed_Research_11_13_2019.pdf</a:t>
            </a:r>
            <a:endParaRPr lang="en-US" sz="1100" b="1" dirty="0"/>
          </a:p>
          <a:p>
            <a:endParaRPr lang="en-US" sz="1100" dirty="0"/>
          </a:p>
          <a:p>
            <a:r>
              <a:rPr lang="en-US" sz="2400" b="1" dirty="0"/>
              <a:t>AAHRPP Tip Sheet 5:  Privacy</a:t>
            </a:r>
          </a:p>
          <a:p>
            <a:r>
              <a:rPr lang="en-US" sz="1200" b="1" dirty="0">
                <a:hlinkClick r:id="rId3"/>
              </a:rPr>
              <a:t>https://admin.aahrpp.org/Website%20Documents/Tip_Sheet_5_Evaluating_Protections_of_Privacy_ nterests_of_Participants_in_Proposed_Research_11_13_2019.pdf</a:t>
            </a:r>
            <a:endParaRPr lang="en-US" sz="1200" b="1" dirty="0"/>
          </a:p>
          <a:p>
            <a:endParaRPr lang="en-US" sz="900" dirty="0"/>
          </a:p>
          <a:p>
            <a:endParaRPr lang="en-US" sz="1000" b="1" dirty="0"/>
          </a:p>
          <a:p>
            <a:r>
              <a:rPr lang="en-US" sz="2400" b="1" dirty="0"/>
              <a:t>UNC SOP 1901:  Information Security  </a:t>
            </a:r>
            <a:r>
              <a:rPr lang="en-US" sz="1100" b="1" dirty="0">
                <a:hlinkClick r:id="rId4"/>
              </a:rPr>
              <a:t>https://ohresop.web.unc.edu/wp-content/uploads/sites/16150/2018/04/1901-Information-Security.pdf</a:t>
            </a:r>
            <a:endParaRPr lang="en-US" sz="1100" b="1" dirty="0"/>
          </a:p>
          <a:p>
            <a:endParaRPr lang="en-US" sz="1200" b="1" dirty="0"/>
          </a:p>
          <a:p>
            <a:r>
              <a:rPr lang="en-US" sz="2400" b="1" dirty="0"/>
              <a:t>UNC SOP 2601: Certificate of Confidentiality</a:t>
            </a:r>
          </a:p>
          <a:p>
            <a:r>
              <a:rPr lang="en-US" sz="1400" b="1" dirty="0">
                <a:hlinkClick r:id="rId5"/>
              </a:rPr>
              <a:t>https://ohresop.web.unc.edu/wp-content/uploads/sites/16150/2018/04/2601-Certificate-of-Confidentiality.</a:t>
            </a:r>
            <a:r>
              <a:rPr lang="en-US" sz="1100" b="1" dirty="0">
                <a:hlinkClick r:id="rId5"/>
              </a:rPr>
              <a:t>p</a:t>
            </a:r>
            <a:r>
              <a:rPr lang="en-US" sz="1400" b="1" dirty="0">
                <a:hlinkClick r:id="rId5"/>
              </a:rPr>
              <a:t>df</a:t>
            </a:r>
            <a:endParaRPr lang="en-US" sz="1400" b="1" dirty="0"/>
          </a:p>
          <a:p>
            <a:endParaRPr lang="en-US" sz="2400" b="1" dirty="0"/>
          </a:p>
          <a:p>
            <a:r>
              <a:rPr lang="en-US" sz="2400" b="1" dirty="0"/>
              <a:t>UNC SOP Appendix D:  Individual Identifiability of Data </a:t>
            </a:r>
          </a:p>
          <a:p>
            <a:r>
              <a:rPr lang="en-US" sz="1200" b="1" dirty="0">
                <a:hlinkClick r:id="rId6"/>
              </a:rPr>
              <a:t>https://ohresop.web.unc.edu/wp-content/uploads/sites/16150/2018/04/APPENDIX-D-Individual-Identifiability-of-Data-18-HIPAA-Identifiers.pdf</a:t>
            </a:r>
            <a:endParaRPr lang="en-US" sz="1200" b="1" dirty="0"/>
          </a:p>
          <a:p>
            <a:endParaRPr lang="en-US" sz="1200" b="1" dirty="0"/>
          </a:p>
          <a:p>
            <a:endParaRPr lang="en-US" sz="1800" dirty="0"/>
          </a:p>
          <a:p>
            <a:endParaRPr lang="en-US" dirty="0"/>
          </a:p>
        </p:txBody>
      </p:sp>
    </p:spTree>
    <p:extLst>
      <p:ext uri="{BB962C8B-B14F-4D97-AF65-F5344CB8AC3E}">
        <p14:creationId xmlns:p14="http://schemas.microsoft.com/office/powerpoint/2010/main" val="1570224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304445" y="546101"/>
            <a:ext cx="3048855" cy="5156199"/>
          </a:xfrm>
          <a:prstGeom prst="rect">
            <a:avLst/>
          </a:prstGeom>
        </p:spPr>
      </p:pic>
    </p:spTree>
    <p:extLst>
      <p:ext uri="{BB962C8B-B14F-4D97-AF65-F5344CB8AC3E}">
        <p14:creationId xmlns:p14="http://schemas.microsoft.com/office/powerpoint/2010/main" val="806749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485422" y="275519"/>
            <a:ext cx="10300091"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7866" tIns="33338" rIns="67866" bIns="33338" anchor="b"/>
          <a:lstStyle>
            <a:lvl1pPr>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000">
                <a:solidFill>
                  <a:schemeClr val="tx1"/>
                </a:solidFill>
                <a:latin typeface="Comic Sans MS" pitchFamily="66" charset="0"/>
              </a:defRPr>
            </a:lvl3pPr>
            <a:lvl4pPr marL="1600200" indent="-228600">
              <a:spcBef>
                <a:spcPct val="20000"/>
              </a:spcBef>
              <a:buChar char="–"/>
              <a:defRPr>
                <a:solidFill>
                  <a:schemeClr val="tx1"/>
                </a:solidFill>
                <a:latin typeface="Comic Sans MS" pitchFamily="66" charset="0"/>
              </a:defRPr>
            </a:lvl4pPr>
            <a:lvl5pPr marL="2057400" indent="-228600">
              <a:spcBef>
                <a:spcPct val="20000"/>
              </a:spcBef>
              <a:buChar char="»"/>
              <a:defRPr>
                <a:solidFill>
                  <a:schemeClr val="tx1"/>
                </a:solidFill>
                <a:latin typeface="Comic Sans MS" pitchFamily="66" charset="0"/>
              </a:defRPr>
            </a:lvl5pPr>
            <a:lvl6pPr marL="2514600" indent="-228600" eaLnBrk="0" fontAlgn="base" hangingPunct="0">
              <a:spcBef>
                <a:spcPct val="20000"/>
              </a:spcBef>
              <a:spcAft>
                <a:spcPct val="0"/>
              </a:spcAft>
              <a:buChar char="»"/>
              <a:defRPr>
                <a:solidFill>
                  <a:schemeClr val="tx1"/>
                </a:solidFill>
                <a:latin typeface="Comic Sans MS" pitchFamily="66" charset="0"/>
              </a:defRPr>
            </a:lvl6pPr>
            <a:lvl7pPr marL="2971800" indent="-228600" eaLnBrk="0" fontAlgn="base" hangingPunct="0">
              <a:spcBef>
                <a:spcPct val="20000"/>
              </a:spcBef>
              <a:spcAft>
                <a:spcPct val="0"/>
              </a:spcAft>
              <a:buChar char="»"/>
              <a:defRPr>
                <a:solidFill>
                  <a:schemeClr val="tx1"/>
                </a:solidFill>
                <a:latin typeface="Comic Sans MS" pitchFamily="66" charset="0"/>
              </a:defRPr>
            </a:lvl7pPr>
            <a:lvl8pPr marL="3429000" indent="-228600" eaLnBrk="0" fontAlgn="base" hangingPunct="0">
              <a:spcBef>
                <a:spcPct val="20000"/>
              </a:spcBef>
              <a:spcAft>
                <a:spcPct val="0"/>
              </a:spcAft>
              <a:buChar char="»"/>
              <a:defRPr>
                <a:solidFill>
                  <a:schemeClr val="tx1"/>
                </a:solidFill>
                <a:latin typeface="Comic Sans MS" pitchFamily="66" charset="0"/>
              </a:defRPr>
            </a:lvl8pPr>
            <a:lvl9pPr marL="3886200" indent="-228600" eaLnBrk="0" fontAlgn="base" hangingPunct="0">
              <a:spcBef>
                <a:spcPct val="20000"/>
              </a:spcBef>
              <a:spcAft>
                <a:spcPct val="0"/>
              </a:spcAft>
              <a:buChar char="»"/>
              <a:defRPr>
                <a:solidFill>
                  <a:schemeClr val="tx1"/>
                </a:solidFill>
                <a:latin typeface="Comic Sans MS" pitchFamily="66" charset="0"/>
              </a:defRPr>
            </a:lvl9pPr>
          </a:lstStyle>
          <a:p>
            <a:pPr>
              <a:spcBef>
                <a:spcPct val="0"/>
              </a:spcBef>
              <a:buFontTx/>
              <a:buNone/>
            </a:pPr>
            <a:r>
              <a:rPr lang="en-US" altLang="en-US" sz="3200" b="1" i="1" dirty="0">
                <a:solidFill>
                  <a:srgbClr val="0070C0"/>
                </a:solidFill>
                <a:latin typeface="+mn-lt"/>
              </a:rPr>
              <a:t>Belmont Report &amp; 45 CFR 46.111 &amp; 21 CFR 56.111</a:t>
            </a:r>
          </a:p>
        </p:txBody>
      </p:sp>
      <p:sp>
        <p:nvSpPr>
          <p:cNvPr id="47107" name="Rectangle 3"/>
          <p:cNvSpPr>
            <a:spLocks noChangeArrowheads="1"/>
          </p:cNvSpPr>
          <p:nvPr/>
        </p:nvSpPr>
        <p:spPr bwMode="auto">
          <a:xfrm>
            <a:off x="485422" y="1309511"/>
            <a:ext cx="11514667" cy="4517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7866" tIns="33338" rIns="67866" bIns="33338"/>
          <a:lstStyle>
            <a:lvl1pPr marL="514350" indent="-51435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000">
                <a:solidFill>
                  <a:schemeClr val="tx1"/>
                </a:solidFill>
                <a:latin typeface="Comic Sans MS" pitchFamily="66" charset="0"/>
              </a:defRPr>
            </a:lvl3pPr>
            <a:lvl4pPr marL="1600200" indent="-228600">
              <a:spcBef>
                <a:spcPct val="20000"/>
              </a:spcBef>
              <a:buChar char="–"/>
              <a:defRPr>
                <a:solidFill>
                  <a:schemeClr val="tx1"/>
                </a:solidFill>
                <a:latin typeface="Comic Sans MS" pitchFamily="66" charset="0"/>
              </a:defRPr>
            </a:lvl4pPr>
            <a:lvl5pPr marL="2057400" indent="-228600">
              <a:spcBef>
                <a:spcPct val="20000"/>
              </a:spcBef>
              <a:buChar char="»"/>
              <a:defRPr>
                <a:solidFill>
                  <a:schemeClr val="tx1"/>
                </a:solidFill>
                <a:latin typeface="Comic Sans MS" pitchFamily="66" charset="0"/>
              </a:defRPr>
            </a:lvl5pPr>
            <a:lvl6pPr marL="2514600" indent="-228600" eaLnBrk="0" fontAlgn="base" hangingPunct="0">
              <a:spcBef>
                <a:spcPct val="20000"/>
              </a:spcBef>
              <a:spcAft>
                <a:spcPct val="0"/>
              </a:spcAft>
              <a:buChar char="»"/>
              <a:defRPr>
                <a:solidFill>
                  <a:schemeClr val="tx1"/>
                </a:solidFill>
                <a:latin typeface="Comic Sans MS" pitchFamily="66" charset="0"/>
              </a:defRPr>
            </a:lvl6pPr>
            <a:lvl7pPr marL="2971800" indent="-228600" eaLnBrk="0" fontAlgn="base" hangingPunct="0">
              <a:spcBef>
                <a:spcPct val="20000"/>
              </a:spcBef>
              <a:spcAft>
                <a:spcPct val="0"/>
              </a:spcAft>
              <a:buChar char="»"/>
              <a:defRPr>
                <a:solidFill>
                  <a:schemeClr val="tx1"/>
                </a:solidFill>
                <a:latin typeface="Comic Sans MS" pitchFamily="66" charset="0"/>
              </a:defRPr>
            </a:lvl7pPr>
            <a:lvl8pPr marL="3429000" indent="-228600" eaLnBrk="0" fontAlgn="base" hangingPunct="0">
              <a:spcBef>
                <a:spcPct val="20000"/>
              </a:spcBef>
              <a:spcAft>
                <a:spcPct val="0"/>
              </a:spcAft>
              <a:buChar char="»"/>
              <a:defRPr>
                <a:solidFill>
                  <a:schemeClr val="tx1"/>
                </a:solidFill>
                <a:latin typeface="Comic Sans MS" pitchFamily="66" charset="0"/>
              </a:defRPr>
            </a:lvl8pPr>
            <a:lvl9pPr marL="3886200" indent="-228600" eaLnBrk="0" fontAlgn="base" hangingPunct="0">
              <a:spcBef>
                <a:spcPct val="20000"/>
              </a:spcBef>
              <a:spcAft>
                <a:spcPct val="0"/>
              </a:spcAft>
              <a:buChar char="»"/>
              <a:defRPr>
                <a:solidFill>
                  <a:schemeClr val="tx1"/>
                </a:solidFill>
                <a:latin typeface="Comic Sans MS" pitchFamily="66" charset="0"/>
              </a:defRPr>
            </a:lvl9pPr>
          </a:lstStyle>
          <a:p>
            <a:pPr marL="457200" indent="-457200">
              <a:spcBef>
                <a:spcPct val="0"/>
              </a:spcBef>
              <a:buClr>
                <a:schemeClr val="tx1"/>
              </a:buClr>
              <a:buSzPct val="50000"/>
              <a:buFont typeface="+mj-lt"/>
              <a:buAutoNum type="arabicParenR"/>
            </a:pPr>
            <a:r>
              <a:rPr lang="en-US" altLang="en-US" sz="1800" b="1" dirty="0">
                <a:solidFill>
                  <a:srgbClr val="0070C0"/>
                </a:solidFill>
                <a:latin typeface="+mn-lt"/>
              </a:rPr>
              <a:t>Risks minimized			Belmont:  Respect for Persons &amp; Beneficence 	</a:t>
            </a:r>
          </a:p>
          <a:p>
            <a:pPr marL="457200" indent="-457200">
              <a:spcBef>
                <a:spcPct val="0"/>
              </a:spcBef>
              <a:buClr>
                <a:schemeClr val="tx1"/>
              </a:buClr>
              <a:buSzPct val="50000"/>
              <a:buFont typeface="+mj-lt"/>
              <a:buAutoNum type="arabicParenR"/>
            </a:pPr>
            <a:endParaRPr lang="en-US" altLang="en-US" sz="2000" b="1" dirty="0">
              <a:solidFill>
                <a:srgbClr val="0070C0"/>
              </a:solidFill>
              <a:latin typeface="+mn-lt"/>
            </a:endParaRPr>
          </a:p>
          <a:p>
            <a:pPr marL="457200" indent="-457200">
              <a:spcBef>
                <a:spcPct val="0"/>
              </a:spcBef>
              <a:buClr>
                <a:schemeClr val="tx1"/>
              </a:buClr>
              <a:buSzPct val="50000"/>
              <a:buFont typeface="+mj-lt"/>
              <a:buAutoNum type="arabicParenR"/>
            </a:pPr>
            <a:r>
              <a:rPr lang="en-US" altLang="en-US" sz="2000" b="1" dirty="0">
                <a:solidFill>
                  <a:srgbClr val="0070C0"/>
                </a:solidFill>
                <a:latin typeface="+mn-lt"/>
              </a:rPr>
              <a:t>Favorable risk : benefit ratio	  	Belmont:  Respect for Persons &amp; Beneficence </a:t>
            </a:r>
          </a:p>
          <a:p>
            <a:pPr marL="342900" indent="-342900">
              <a:spcBef>
                <a:spcPct val="0"/>
              </a:spcBef>
              <a:buClr>
                <a:schemeClr val="tx1"/>
              </a:buClr>
              <a:buSzPct val="50000"/>
              <a:buFont typeface="+mj-lt"/>
              <a:buAutoNum type="arabicParenR"/>
            </a:pPr>
            <a:endParaRPr lang="en-US" altLang="en-US" sz="1800" b="1" dirty="0">
              <a:solidFill>
                <a:srgbClr val="0070C0"/>
              </a:solidFill>
              <a:latin typeface="+mn-lt"/>
            </a:endParaRPr>
          </a:p>
          <a:p>
            <a:pPr marL="457200" indent="-457200">
              <a:spcBef>
                <a:spcPct val="0"/>
              </a:spcBef>
              <a:buClr>
                <a:schemeClr val="tx1"/>
              </a:buClr>
              <a:buSzPct val="50000"/>
              <a:buFont typeface="+mj-lt"/>
              <a:buAutoNum type="arabicParenR"/>
            </a:pPr>
            <a:r>
              <a:rPr lang="en-US" altLang="en-US" sz="1800" b="1" dirty="0">
                <a:solidFill>
                  <a:srgbClr val="0070C0"/>
                </a:solidFill>
                <a:latin typeface="+mn-lt"/>
              </a:rPr>
              <a:t>Equitable selection of subjects	   	Belmont:  Justice</a:t>
            </a:r>
          </a:p>
          <a:p>
            <a:pPr marL="342900" indent="-342900">
              <a:spcBef>
                <a:spcPct val="0"/>
              </a:spcBef>
              <a:buClr>
                <a:schemeClr val="tx1"/>
              </a:buClr>
              <a:buSzPct val="50000"/>
              <a:buFont typeface="+mj-lt"/>
              <a:buAutoNum type="arabicParenR"/>
            </a:pPr>
            <a:endParaRPr lang="en-US" altLang="en-US" sz="1800" b="1" dirty="0">
              <a:solidFill>
                <a:srgbClr val="0070C0"/>
              </a:solidFill>
              <a:latin typeface="+mn-lt"/>
            </a:endParaRPr>
          </a:p>
          <a:p>
            <a:pPr marL="457200" indent="-457200">
              <a:spcBef>
                <a:spcPct val="0"/>
              </a:spcBef>
              <a:buClr>
                <a:schemeClr val="tx1"/>
              </a:buClr>
              <a:buSzPct val="50000"/>
              <a:buFont typeface="+mj-lt"/>
              <a:buAutoNum type="arabicParenR"/>
            </a:pPr>
            <a:r>
              <a:rPr lang="en-US" altLang="en-US" sz="1800" b="1" dirty="0">
                <a:solidFill>
                  <a:srgbClr val="0070C0"/>
                </a:solidFill>
                <a:latin typeface="+mn-lt"/>
              </a:rPr>
              <a:t>Informed consent sought		Belmont:  Respect for Persons</a:t>
            </a:r>
          </a:p>
          <a:p>
            <a:pPr marL="228600" indent="-228600">
              <a:spcBef>
                <a:spcPct val="0"/>
              </a:spcBef>
              <a:buClr>
                <a:schemeClr val="tx1"/>
              </a:buClr>
              <a:buSzPct val="50000"/>
              <a:buFont typeface="+mj-lt"/>
              <a:buAutoNum type="arabicParenR"/>
            </a:pPr>
            <a:endParaRPr lang="en-US" altLang="en-US" sz="1800" b="1" dirty="0">
              <a:solidFill>
                <a:srgbClr val="0070C0"/>
              </a:solidFill>
              <a:latin typeface="+mn-lt"/>
            </a:endParaRPr>
          </a:p>
          <a:p>
            <a:pPr marL="457200" indent="-457200">
              <a:spcBef>
                <a:spcPct val="0"/>
              </a:spcBef>
              <a:buClr>
                <a:schemeClr val="tx1"/>
              </a:buClr>
              <a:buSzPct val="50000"/>
              <a:buFont typeface="+mj-lt"/>
              <a:buAutoNum type="arabicParenR"/>
            </a:pPr>
            <a:r>
              <a:rPr lang="en-US" altLang="en-US" sz="1800" b="1" dirty="0">
                <a:solidFill>
                  <a:srgbClr val="0070C0"/>
                </a:solidFill>
                <a:latin typeface="+mn-lt"/>
              </a:rPr>
              <a:t>Informed consent documented		Belmont:  Respect for Persons</a:t>
            </a:r>
          </a:p>
          <a:p>
            <a:pPr marL="228600" indent="-228600">
              <a:spcBef>
                <a:spcPct val="0"/>
              </a:spcBef>
              <a:buClr>
                <a:schemeClr val="tx1"/>
              </a:buClr>
              <a:buSzPct val="50000"/>
              <a:buFont typeface="+mj-lt"/>
              <a:buAutoNum type="arabicParenR"/>
            </a:pPr>
            <a:endParaRPr lang="en-US" altLang="en-US" sz="1800" b="1" dirty="0">
              <a:solidFill>
                <a:srgbClr val="0070C0"/>
              </a:solidFill>
              <a:latin typeface="+mn-lt"/>
            </a:endParaRPr>
          </a:p>
          <a:p>
            <a:pPr marL="457200" indent="-457200">
              <a:spcBef>
                <a:spcPct val="0"/>
              </a:spcBef>
              <a:buClr>
                <a:schemeClr val="tx1"/>
              </a:buClr>
              <a:buSzPct val="50000"/>
              <a:buFont typeface="+mj-lt"/>
              <a:buAutoNum type="arabicParenR"/>
            </a:pPr>
            <a:r>
              <a:rPr lang="en-US" altLang="en-US" sz="1800" b="1" dirty="0">
                <a:solidFill>
                  <a:srgbClr val="0070C0"/>
                </a:solidFill>
                <a:latin typeface="+mn-lt"/>
              </a:rPr>
              <a:t>Monitoring plan for safety		Belmont: Beneficence</a:t>
            </a:r>
          </a:p>
          <a:p>
            <a:pPr marL="342900" indent="-342900">
              <a:spcBef>
                <a:spcPct val="0"/>
              </a:spcBef>
              <a:buClr>
                <a:schemeClr val="tx1"/>
              </a:buClr>
              <a:buSzPct val="50000"/>
              <a:buFont typeface="+mj-lt"/>
              <a:buAutoNum type="arabicParenR"/>
            </a:pPr>
            <a:endParaRPr lang="en-US" altLang="en-US" sz="1800" b="1" dirty="0">
              <a:solidFill>
                <a:srgbClr val="0070C0"/>
              </a:solidFill>
              <a:latin typeface="+mn-lt"/>
            </a:endParaRPr>
          </a:p>
          <a:p>
            <a:pPr marL="457200" indent="-457200">
              <a:spcBef>
                <a:spcPct val="0"/>
              </a:spcBef>
              <a:buClr>
                <a:schemeClr val="tx1"/>
              </a:buClr>
              <a:buSzPct val="50000"/>
              <a:buFont typeface="+mj-lt"/>
              <a:buAutoNum type="arabicParenR"/>
            </a:pPr>
            <a:r>
              <a:rPr lang="en-US" altLang="en-US" sz="1800" b="1" dirty="0">
                <a:solidFill>
                  <a:srgbClr val="0070C0"/>
                </a:solidFill>
                <a:highlight>
                  <a:srgbClr val="FFFF00"/>
                </a:highlight>
                <a:latin typeface="+mn-lt"/>
              </a:rPr>
              <a:t>Privacy &amp; confidentiality protected	Belmont: Respect for Persons</a:t>
            </a:r>
          </a:p>
          <a:p>
            <a:pPr marL="342900" indent="-342900">
              <a:spcBef>
                <a:spcPct val="0"/>
              </a:spcBef>
              <a:buClr>
                <a:schemeClr val="tx1"/>
              </a:buClr>
              <a:buSzPct val="50000"/>
              <a:buFont typeface="+mj-lt"/>
              <a:buAutoNum type="arabicParenR"/>
            </a:pPr>
            <a:endParaRPr lang="en-US" altLang="en-US" sz="1800" b="1" dirty="0">
              <a:solidFill>
                <a:srgbClr val="0070C0"/>
              </a:solidFill>
              <a:latin typeface="+mn-lt"/>
            </a:endParaRPr>
          </a:p>
          <a:p>
            <a:pPr marL="457200" indent="-457200">
              <a:spcBef>
                <a:spcPct val="0"/>
              </a:spcBef>
              <a:buClr>
                <a:schemeClr val="tx1"/>
              </a:buClr>
              <a:buSzPct val="50000"/>
              <a:buFont typeface="+mj-lt"/>
              <a:buAutoNum type="arabicParenR"/>
            </a:pPr>
            <a:r>
              <a:rPr lang="en-US" altLang="en-US" sz="1800" b="1" dirty="0">
                <a:solidFill>
                  <a:srgbClr val="0070C0"/>
                </a:solidFill>
                <a:latin typeface="+mn-lt"/>
              </a:rPr>
              <a:t>Additional safeguards for vulnerable populations	Belmont:  Respect for Persons, </a:t>
            </a:r>
          </a:p>
          <a:p>
            <a:pPr marL="3371850" lvl="8" indent="0">
              <a:spcBef>
                <a:spcPct val="0"/>
              </a:spcBef>
              <a:buClr>
                <a:schemeClr val="tx1"/>
              </a:buClr>
              <a:buSzPct val="50000"/>
              <a:buNone/>
            </a:pPr>
            <a:r>
              <a:rPr lang="en-US" altLang="en-US" sz="1400" b="1" dirty="0">
                <a:solidFill>
                  <a:srgbClr val="0070C0"/>
                </a:solidFill>
                <a:latin typeface="+mn-lt"/>
              </a:rPr>
              <a:t>				</a:t>
            </a:r>
            <a:r>
              <a:rPr lang="en-US" altLang="en-US" b="1" dirty="0">
                <a:solidFill>
                  <a:srgbClr val="0070C0"/>
                </a:solidFill>
                <a:latin typeface="+mn-lt"/>
              </a:rPr>
              <a:t>Beneficence &amp; Justice </a:t>
            </a:r>
            <a:endParaRPr lang="en-US" altLang="en-US" sz="1200" b="1" dirty="0">
              <a:solidFill>
                <a:srgbClr val="0070C0"/>
              </a:solidFill>
              <a:latin typeface="+mn-lt"/>
            </a:endParaRPr>
          </a:p>
        </p:txBody>
      </p:sp>
    </p:spTree>
    <p:extLst>
      <p:ext uri="{BB962C8B-B14F-4D97-AF65-F5344CB8AC3E}">
        <p14:creationId xmlns:p14="http://schemas.microsoft.com/office/powerpoint/2010/main" val="2706188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5DFCB-95B0-43A0-9B8C-C266FA423AA5}"/>
              </a:ext>
            </a:extLst>
          </p:cNvPr>
          <p:cNvSpPr>
            <a:spLocks noGrp="1"/>
          </p:cNvSpPr>
          <p:nvPr>
            <p:ph type="title"/>
          </p:nvPr>
        </p:nvSpPr>
        <p:spPr>
          <a:xfrm>
            <a:off x="609599" y="274638"/>
            <a:ext cx="11215607" cy="1143000"/>
          </a:xfrm>
        </p:spPr>
        <p:txBody>
          <a:bodyPr/>
          <a:lstStyle/>
          <a:p>
            <a:r>
              <a:rPr lang="en-US" sz="2800" b="1" i="1" dirty="0">
                <a:solidFill>
                  <a:srgbClr val="0070C0"/>
                </a:solidFill>
                <a:latin typeface="Calibri" panose="020F0502020204030204" pitchFamily="34" charset="0"/>
                <a:ea typeface="Times New Roman" panose="02020603050405020304" pitchFamily="18" charset="0"/>
                <a:cs typeface="Calibri" panose="020F0502020204030204" pitchFamily="34" charset="0"/>
              </a:rPr>
              <a:t>4</a:t>
            </a:r>
            <a:r>
              <a:rPr lang="en-US" sz="2800" b="1" i="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5 CFR 46.111( 7) When appropriate, there are adequate provisions to protect the privacy of subjects and to maintain the confidentiality of data</a:t>
            </a:r>
            <a:r>
              <a:rPr lang="en-US" sz="2800" b="1" i="1" dirty="0">
                <a:effectLst/>
                <a:latin typeface="Calibri" panose="020F0502020204030204" pitchFamily="34" charset="0"/>
                <a:ea typeface="Times New Roman" panose="02020603050405020304" pitchFamily="18" charset="0"/>
                <a:cs typeface="Calibri" panose="020F0502020204030204" pitchFamily="34" charset="0"/>
              </a:rPr>
              <a:t>.</a:t>
            </a:r>
            <a:br>
              <a:rPr lang="en-US" sz="1800" b="1" i="1" dirty="0">
                <a:effectLst/>
                <a:latin typeface="Calibri" panose="020F0502020204030204" pitchFamily="34" charset="0"/>
                <a:ea typeface="Times New Roman" panose="02020603050405020304" pitchFamily="18" charset="0"/>
                <a:cs typeface="Calibri" panose="020F0502020204030204" pitchFamily="34" charset="0"/>
              </a:rPr>
            </a:br>
            <a:endParaRPr lang="en-US" sz="2800" dirty="0"/>
          </a:p>
        </p:txBody>
      </p:sp>
      <p:sp>
        <p:nvSpPr>
          <p:cNvPr id="3" name="Content Placeholder 2">
            <a:extLst>
              <a:ext uri="{FF2B5EF4-FFF2-40B4-BE49-F238E27FC236}">
                <a16:creationId xmlns:a16="http://schemas.microsoft.com/office/drawing/2014/main" id="{6E023223-111F-454C-A27E-9C000B8F4CC8}"/>
              </a:ext>
            </a:extLst>
          </p:cNvPr>
          <p:cNvSpPr>
            <a:spLocks noGrp="1"/>
          </p:cNvSpPr>
          <p:nvPr>
            <p:ph idx="1"/>
          </p:nvPr>
        </p:nvSpPr>
        <p:spPr/>
        <p:txBody>
          <a:bodyPr/>
          <a:lstStyle/>
          <a:p>
            <a:r>
              <a:rPr lang="en-US" b="1" dirty="0">
                <a:solidFill>
                  <a:srgbClr val="FF0000"/>
                </a:solidFill>
              </a:rPr>
              <a:t>Privacy:  </a:t>
            </a:r>
            <a:r>
              <a:rPr lang="en-US" b="1" i="1" dirty="0">
                <a:solidFill>
                  <a:schemeClr val="tx2">
                    <a:lumMod val="60000"/>
                    <a:lumOff val="40000"/>
                  </a:schemeClr>
                </a:solidFill>
              </a:rPr>
              <a:t>Individual private  information</a:t>
            </a:r>
          </a:p>
          <a:p>
            <a:pPr lvl="1"/>
            <a:r>
              <a:rPr lang="en-US" sz="2400" b="0" i="0" dirty="0">
                <a:solidFill>
                  <a:srgbClr val="202124"/>
                </a:solidFill>
                <a:effectLst/>
                <a:latin typeface="Roboto"/>
              </a:rPr>
              <a:t>“the state or condition of being free from being observed or disturbed by other people.</a:t>
            </a:r>
          </a:p>
          <a:p>
            <a:pPr lvl="1"/>
            <a:r>
              <a:rPr lang="en-US" sz="2400" b="0" i="0" dirty="0">
                <a:solidFill>
                  <a:srgbClr val="202124"/>
                </a:solidFill>
                <a:effectLst/>
                <a:latin typeface="Roboto"/>
              </a:rPr>
              <a:t>the state of being free from public attention. </a:t>
            </a:r>
            <a:r>
              <a:rPr lang="en-US" sz="2000" b="0" i="0" dirty="0">
                <a:solidFill>
                  <a:srgbClr val="202124"/>
                </a:solidFill>
                <a:effectLst/>
                <a:latin typeface="Roboto"/>
              </a:rPr>
              <a:t>“(Google search)</a:t>
            </a:r>
            <a:endParaRPr lang="en-US" sz="3200" dirty="0"/>
          </a:p>
          <a:p>
            <a:endParaRPr lang="en-US" b="1" dirty="0">
              <a:solidFill>
                <a:srgbClr val="FF0000"/>
              </a:solidFill>
            </a:endParaRPr>
          </a:p>
          <a:p>
            <a:r>
              <a:rPr lang="en-US" b="1" dirty="0">
                <a:solidFill>
                  <a:srgbClr val="FF0000"/>
                </a:solidFill>
              </a:rPr>
              <a:t>Confidentiality:  </a:t>
            </a:r>
            <a:r>
              <a:rPr lang="en-US" b="1" i="1" dirty="0">
                <a:solidFill>
                  <a:schemeClr val="tx2">
                    <a:lumMod val="60000"/>
                    <a:lumOff val="40000"/>
                  </a:schemeClr>
                </a:solidFill>
              </a:rPr>
              <a:t>protection of  private  data</a:t>
            </a:r>
          </a:p>
          <a:p>
            <a:pPr lvl="1"/>
            <a:r>
              <a:rPr lang="en-US" sz="2400" b="0" i="0" dirty="0">
                <a:solidFill>
                  <a:srgbClr val="202124"/>
                </a:solidFill>
                <a:effectLst/>
                <a:latin typeface="Roboto"/>
              </a:rPr>
              <a:t>“the state of keeping or being kept secret or private</a:t>
            </a:r>
            <a:r>
              <a:rPr lang="en-US" b="0" i="0" dirty="0">
                <a:solidFill>
                  <a:srgbClr val="202124"/>
                </a:solidFill>
                <a:effectLst/>
                <a:latin typeface="Roboto"/>
              </a:rPr>
              <a:t>.“ </a:t>
            </a:r>
            <a:r>
              <a:rPr lang="en-US" sz="2400" b="0" i="0" dirty="0">
                <a:solidFill>
                  <a:srgbClr val="202124"/>
                </a:solidFill>
                <a:effectLst/>
                <a:latin typeface="Roboto"/>
              </a:rPr>
              <a:t>(Google search)</a:t>
            </a:r>
            <a:endParaRPr lang="en-US" dirty="0"/>
          </a:p>
        </p:txBody>
      </p:sp>
    </p:spTree>
    <p:extLst>
      <p:ext uri="{BB962C8B-B14F-4D97-AF65-F5344CB8AC3E}">
        <p14:creationId xmlns:p14="http://schemas.microsoft.com/office/powerpoint/2010/main" val="3087755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E08C5-CA19-4151-BE43-448E871D9147}"/>
              </a:ext>
            </a:extLst>
          </p:cNvPr>
          <p:cNvSpPr>
            <a:spLocks noGrp="1"/>
          </p:cNvSpPr>
          <p:nvPr>
            <p:ph type="title"/>
          </p:nvPr>
        </p:nvSpPr>
        <p:spPr>
          <a:xfrm>
            <a:off x="609599" y="274637"/>
            <a:ext cx="11497937" cy="1003319"/>
          </a:xfrm>
          <a:prstGeom prst="rect">
            <a:avLst/>
          </a:prstGeom>
        </p:spPr>
        <p:txBody>
          <a:bodyPr/>
          <a:lstStyle/>
          <a:p>
            <a:r>
              <a:rPr lang="en-US" sz="3200" b="1" dirty="0">
                <a:solidFill>
                  <a:srgbClr val="0070C0"/>
                </a:solidFill>
                <a:effectLst/>
              </a:rPr>
              <a:t>AAHRPP Tip Sheet 4: Evaluating the Maintenance of Confidentiality of Data in Proposed Research</a:t>
            </a:r>
            <a:endParaRPr lang="en-US" sz="3200" b="1" i="1" dirty="0">
              <a:solidFill>
                <a:srgbClr val="0070C0"/>
              </a:solidFill>
            </a:endParaRPr>
          </a:p>
        </p:txBody>
      </p:sp>
      <p:sp>
        <p:nvSpPr>
          <p:cNvPr id="3" name="Content Placeholder 2">
            <a:extLst>
              <a:ext uri="{FF2B5EF4-FFF2-40B4-BE49-F238E27FC236}">
                <a16:creationId xmlns:a16="http://schemas.microsoft.com/office/drawing/2014/main" id="{3863C35F-5580-461C-BF1D-1D0E57410680}"/>
              </a:ext>
            </a:extLst>
          </p:cNvPr>
          <p:cNvSpPr>
            <a:spLocks noGrp="1"/>
          </p:cNvSpPr>
          <p:nvPr>
            <p:ph idx="1"/>
          </p:nvPr>
        </p:nvSpPr>
        <p:spPr>
          <a:xfrm>
            <a:off x="609599" y="1352320"/>
            <a:ext cx="10972800" cy="4563738"/>
          </a:xfrm>
          <a:prstGeom prst="rect">
            <a:avLst/>
          </a:prstGeom>
        </p:spPr>
        <p:txBody>
          <a:bodyPr>
            <a:normAutofit/>
          </a:bodyPr>
          <a:lstStyle/>
          <a:p>
            <a:pPr marL="0" indent="0">
              <a:buNone/>
            </a:pPr>
            <a:r>
              <a:rPr lang="en-US" dirty="0"/>
              <a:t> </a:t>
            </a:r>
          </a:p>
          <a:p>
            <a:pPr marL="514350" indent="-514350">
              <a:buFont typeface="+mj-lt"/>
              <a:buAutoNum type="arabicPeriod"/>
            </a:pPr>
            <a:endParaRPr lang="en-US" dirty="0"/>
          </a:p>
        </p:txBody>
      </p:sp>
      <p:sp>
        <p:nvSpPr>
          <p:cNvPr id="4" name="TextBox 3">
            <a:extLst>
              <a:ext uri="{FF2B5EF4-FFF2-40B4-BE49-F238E27FC236}">
                <a16:creationId xmlns:a16="http://schemas.microsoft.com/office/drawing/2014/main" id="{9DCD6612-3E44-4EF6-AB3B-8A35585F58AD}"/>
              </a:ext>
            </a:extLst>
          </p:cNvPr>
          <p:cNvSpPr txBox="1"/>
          <p:nvPr/>
        </p:nvSpPr>
        <p:spPr>
          <a:xfrm>
            <a:off x="495758" y="1352320"/>
            <a:ext cx="11497937" cy="4755148"/>
          </a:xfrm>
          <a:prstGeom prst="rect">
            <a:avLst/>
          </a:prstGeom>
          <a:noFill/>
        </p:spPr>
        <p:txBody>
          <a:bodyPr wrap="square" rtlCol="0">
            <a:spAutoFit/>
          </a:bodyPr>
          <a:lstStyle/>
          <a:p>
            <a:r>
              <a:rPr lang="en-US" sz="2800" b="1" dirty="0">
                <a:effectLst/>
              </a:rPr>
              <a:t>Evaluation of provisions to maintain the confidentiality of identifiable data collected as part of the research:</a:t>
            </a:r>
          </a:p>
          <a:p>
            <a:endParaRPr lang="en-US" sz="900" dirty="0"/>
          </a:p>
          <a:p>
            <a:r>
              <a:rPr lang="en-US" sz="2800" dirty="0">
                <a:effectLst/>
              </a:rPr>
              <a:t>a. </a:t>
            </a:r>
            <a:r>
              <a:rPr lang="en-US" sz="2400" dirty="0">
                <a:effectLst/>
              </a:rPr>
              <a:t>Describe the types of information addressing provisions to maintain confidentiality that Researchers are asked to provide in the research protocol or plan.</a:t>
            </a:r>
          </a:p>
          <a:p>
            <a:endParaRPr lang="en-US" sz="2400" dirty="0">
              <a:effectLst/>
            </a:endParaRPr>
          </a:p>
          <a:p>
            <a:r>
              <a:rPr lang="en-US" sz="2400" dirty="0">
                <a:effectLst/>
              </a:rPr>
              <a:t>b. Describe the circumstances under which the IRB or EC considers provisions to maintain confidentiality to be appropriate.</a:t>
            </a:r>
          </a:p>
          <a:p>
            <a:r>
              <a:rPr lang="en-US" sz="2400" dirty="0"/>
              <a:t>	</a:t>
            </a:r>
          </a:p>
          <a:p>
            <a:r>
              <a:rPr lang="en-US" sz="2400" dirty="0">
                <a:effectLst/>
              </a:rPr>
              <a:t>c. When the IRB or EC reviews provisions to maintain confidentiality of data, describe the types of issues the IRB or EC should consider in evaluating whether  the provisions are adequate.</a:t>
            </a:r>
          </a:p>
          <a:p>
            <a:r>
              <a:rPr lang="en-US" dirty="0">
                <a:latin typeface="Times New Roman" panose="02020603050405020304" pitchFamily="18" charset="0"/>
              </a:rPr>
              <a:t>0</a:t>
            </a:r>
          </a:p>
        </p:txBody>
      </p:sp>
    </p:spTree>
    <p:extLst>
      <p:ext uri="{BB962C8B-B14F-4D97-AF65-F5344CB8AC3E}">
        <p14:creationId xmlns:p14="http://schemas.microsoft.com/office/powerpoint/2010/main" val="1212690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2B263-B4CD-4463-A7FE-60A2A5E42108}"/>
              </a:ext>
            </a:extLst>
          </p:cNvPr>
          <p:cNvSpPr>
            <a:spLocks noGrp="1"/>
          </p:cNvSpPr>
          <p:nvPr>
            <p:ph type="title"/>
          </p:nvPr>
        </p:nvSpPr>
        <p:spPr/>
        <p:txBody>
          <a:bodyPr/>
          <a:lstStyle/>
          <a:p>
            <a:r>
              <a:rPr lang="en-US" sz="3600" b="1" dirty="0">
                <a:solidFill>
                  <a:srgbClr val="0070C0"/>
                </a:solidFill>
              </a:rPr>
              <a:t>AAHRPP Tip Sheet 5:  </a:t>
            </a:r>
            <a:r>
              <a:rPr lang="en-US" sz="3600" b="1" dirty="0">
                <a:solidFill>
                  <a:srgbClr val="0070C0"/>
                </a:solidFill>
                <a:effectLst/>
                <a:latin typeface="+mn-lt"/>
              </a:rPr>
              <a:t>Evaluating Protections of Privacy Interests of Participants in Proposed Research</a:t>
            </a:r>
            <a:endParaRPr lang="en-US" b="1" dirty="0">
              <a:solidFill>
                <a:srgbClr val="0070C0"/>
              </a:solidFill>
              <a:latin typeface="+mn-lt"/>
            </a:endParaRPr>
          </a:p>
        </p:txBody>
      </p:sp>
      <p:sp>
        <p:nvSpPr>
          <p:cNvPr id="3" name="Content Placeholder 2">
            <a:extLst>
              <a:ext uri="{FF2B5EF4-FFF2-40B4-BE49-F238E27FC236}">
                <a16:creationId xmlns:a16="http://schemas.microsoft.com/office/drawing/2014/main" id="{712D3FB9-60DA-45FC-8370-6DAD10C7C394}"/>
              </a:ext>
            </a:extLst>
          </p:cNvPr>
          <p:cNvSpPr>
            <a:spLocks noGrp="1"/>
          </p:cNvSpPr>
          <p:nvPr>
            <p:ph idx="1"/>
          </p:nvPr>
        </p:nvSpPr>
        <p:spPr>
          <a:xfrm>
            <a:off x="609599" y="1600201"/>
            <a:ext cx="11387769" cy="4082066"/>
          </a:xfrm>
        </p:spPr>
        <p:txBody>
          <a:bodyPr/>
          <a:lstStyle/>
          <a:p>
            <a:pPr marL="0" indent="0">
              <a:buNone/>
            </a:pPr>
            <a:r>
              <a:rPr lang="en-US" sz="2800" b="1" dirty="0">
                <a:effectLst/>
              </a:rPr>
              <a:t>Evaluation of protections of privacy interests of participants:</a:t>
            </a:r>
          </a:p>
          <a:p>
            <a:pPr marL="0" indent="0">
              <a:buNone/>
            </a:pPr>
            <a:endParaRPr lang="en-US" sz="1800" dirty="0">
              <a:effectLst/>
            </a:endParaRPr>
          </a:p>
          <a:p>
            <a:pPr marL="0" indent="0">
              <a:buNone/>
            </a:pPr>
            <a:r>
              <a:rPr lang="en-US" sz="2400" dirty="0">
                <a:effectLst/>
              </a:rPr>
              <a:t>a. Describe the types of information addressing provisions to protect privacy interests of participants that Researchers are asked to provide in the research protocol or plan. </a:t>
            </a:r>
          </a:p>
          <a:p>
            <a:pPr marL="0" indent="0">
              <a:buNone/>
            </a:pPr>
            <a:endParaRPr lang="en-US" sz="1800" dirty="0">
              <a:effectLst/>
            </a:endParaRPr>
          </a:p>
          <a:p>
            <a:pPr marL="0" indent="0">
              <a:buNone/>
            </a:pPr>
            <a:r>
              <a:rPr lang="en-US" sz="2400" dirty="0">
                <a:effectLst/>
              </a:rPr>
              <a:t>b. Describe the circumstances under which the IRB or EC considers the provision of protections of privacy interests of participants to be appropriate.</a:t>
            </a:r>
          </a:p>
          <a:p>
            <a:pPr marL="0" indent="0">
              <a:buNone/>
            </a:pPr>
            <a:endParaRPr lang="en-US" sz="2000" dirty="0">
              <a:effectLst/>
            </a:endParaRPr>
          </a:p>
          <a:p>
            <a:pPr marL="0" indent="0">
              <a:buNone/>
            </a:pPr>
            <a:r>
              <a:rPr lang="en-US" sz="2400" dirty="0">
                <a:effectLst/>
              </a:rPr>
              <a:t>c. When the IRB or EC reviews provisions to protect the privacy interests of participants, describe the types of issues the IRB or EC should consider in evaluating whether the provisions are adequate.</a:t>
            </a:r>
            <a:endParaRPr lang="en-US" sz="2400" dirty="0"/>
          </a:p>
        </p:txBody>
      </p:sp>
    </p:spTree>
    <p:extLst>
      <p:ext uri="{BB962C8B-B14F-4D97-AF65-F5344CB8AC3E}">
        <p14:creationId xmlns:p14="http://schemas.microsoft.com/office/powerpoint/2010/main" val="195075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6E9DE-3C73-49B6-906B-322E59109B08}"/>
              </a:ext>
            </a:extLst>
          </p:cNvPr>
          <p:cNvSpPr>
            <a:spLocks noGrp="1"/>
          </p:cNvSpPr>
          <p:nvPr>
            <p:ph type="title"/>
          </p:nvPr>
        </p:nvSpPr>
        <p:spPr>
          <a:xfrm>
            <a:off x="609600" y="274638"/>
            <a:ext cx="10972800" cy="1025352"/>
          </a:xfrm>
        </p:spPr>
        <p:txBody>
          <a:bodyPr/>
          <a:lstStyle/>
          <a:p>
            <a:r>
              <a:rPr lang="en-US" sz="4000" b="1" dirty="0">
                <a:solidFill>
                  <a:srgbClr val="0070C0"/>
                </a:solidFill>
              </a:rPr>
              <a:t>UNC SOP 1901:  Information Security</a:t>
            </a:r>
            <a:endParaRPr lang="en-US" dirty="0">
              <a:solidFill>
                <a:srgbClr val="0070C0"/>
              </a:solidFill>
            </a:endParaRPr>
          </a:p>
        </p:txBody>
      </p:sp>
      <p:sp>
        <p:nvSpPr>
          <p:cNvPr id="3" name="Content Placeholder 2">
            <a:extLst>
              <a:ext uri="{FF2B5EF4-FFF2-40B4-BE49-F238E27FC236}">
                <a16:creationId xmlns:a16="http://schemas.microsoft.com/office/drawing/2014/main" id="{2DE2B1B9-ABCA-470A-91E7-0CF188DFB40C}"/>
              </a:ext>
            </a:extLst>
          </p:cNvPr>
          <p:cNvSpPr>
            <a:spLocks noGrp="1"/>
          </p:cNvSpPr>
          <p:nvPr>
            <p:ph idx="1"/>
          </p:nvPr>
        </p:nvSpPr>
        <p:spPr/>
        <p:txBody>
          <a:bodyPr/>
          <a:lstStyle/>
          <a:p>
            <a:r>
              <a:rPr lang="en-US" b="1" i="1" dirty="0">
                <a:solidFill>
                  <a:schemeClr val="tx2">
                    <a:lumMod val="60000"/>
                    <a:lumOff val="40000"/>
                  </a:schemeClr>
                </a:solidFill>
              </a:rPr>
              <a:t>Provisions for Data Security must be described in applications to the IRB and updated as necessary. </a:t>
            </a:r>
            <a:r>
              <a:rPr lang="en-US" dirty="0"/>
              <a:t>When information </a:t>
            </a:r>
            <a:r>
              <a:rPr lang="en-US" b="1" i="1" dirty="0">
                <a:solidFill>
                  <a:schemeClr val="tx2">
                    <a:lumMod val="60000"/>
                    <a:lumOff val="40000"/>
                  </a:schemeClr>
                </a:solidFill>
              </a:rPr>
              <a:t>containing direct identifiers </a:t>
            </a:r>
            <a:r>
              <a:rPr lang="en-US" dirty="0"/>
              <a:t>such as Social Security numbers or PHI including data considered sensitive is to be transferred outside of the institution, the provisions for data security may be subject to further review and approval by the by School IT Directors (also the Information Security Liaison) in consult with ITS Security.</a:t>
            </a:r>
          </a:p>
        </p:txBody>
      </p:sp>
    </p:spTree>
    <p:extLst>
      <p:ext uri="{BB962C8B-B14F-4D97-AF65-F5344CB8AC3E}">
        <p14:creationId xmlns:p14="http://schemas.microsoft.com/office/powerpoint/2010/main" val="3268737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D4EC9-DA4E-456A-8B7A-CBD90906E7B7}"/>
              </a:ext>
            </a:extLst>
          </p:cNvPr>
          <p:cNvSpPr>
            <a:spLocks noGrp="1"/>
          </p:cNvSpPr>
          <p:nvPr>
            <p:ph type="title"/>
          </p:nvPr>
        </p:nvSpPr>
        <p:spPr>
          <a:xfrm>
            <a:off x="609600" y="274638"/>
            <a:ext cx="10972800" cy="749931"/>
          </a:xfrm>
        </p:spPr>
        <p:txBody>
          <a:bodyPr/>
          <a:lstStyle/>
          <a:p>
            <a:r>
              <a:rPr lang="en-US" b="1" dirty="0">
                <a:solidFill>
                  <a:srgbClr val="0070C0"/>
                </a:solidFill>
              </a:rPr>
              <a:t>UNC SOP 2601:  Certificate of Confidentiality(CoC)</a:t>
            </a:r>
          </a:p>
        </p:txBody>
      </p:sp>
      <p:sp>
        <p:nvSpPr>
          <p:cNvPr id="3" name="Content Placeholder 2">
            <a:extLst>
              <a:ext uri="{FF2B5EF4-FFF2-40B4-BE49-F238E27FC236}">
                <a16:creationId xmlns:a16="http://schemas.microsoft.com/office/drawing/2014/main" id="{38501D98-3B5B-4E5C-8DB2-7E4BA56A2F55}"/>
              </a:ext>
            </a:extLst>
          </p:cNvPr>
          <p:cNvSpPr>
            <a:spLocks noGrp="1"/>
          </p:cNvSpPr>
          <p:nvPr>
            <p:ph idx="1"/>
          </p:nvPr>
        </p:nvSpPr>
        <p:spPr/>
        <p:txBody>
          <a:bodyPr/>
          <a:lstStyle/>
          <a:p>
            <a:r>
              <a:rPr lang="en-US" sz="2800" dirty="0"/>
              <a:t>Certificates of Confidentiality may be granted for studies collecting information that, if disclosed, could have </a:t>
            </a:r>
            <a:r>
              <a:rPr lang="en-US" sz="2800" b="1" i="1" dirty="0">
                <a:solidFill>
                  <a:schemeClr val="tx2">
                    <a:lumMod val="60000"/>
                    <a:lumOff val="40000"/>
                  </a:schemeClr>
                </a:solidFill>
              </a:rPr>
              <a:t>adverse consequences for subjects or damage their financial standing, employability, insurability, or reputation.</a:t>
            </a:r>
          </a:p>
          <a:p>
            <a:endParaRPr lang="en-US" sz="1400" dirty="0"/>
          </a:p>
          <a:p>
            <a:r>
              <a:rPr lang="en-US" sz="2800" dirty="0"/>
              <a:t>CoC protects against forced disclosure; however, subjects can voluntarily disclose &amp;  PIs can if outlined in the consent</a:t>
            </a:r>
          </a:p>
          <a:p>
            <a:endParaRPr lang="en-US" sz="1800" dirty="0"/>
          </a:p>
          <a:p>
            <a:r>
              <a:rPr lang="en-US" sz="2800" dirty="0"/>
              <a:t>Does not protect against disclosure of  child abuse, violence to self or others or from reporting communicable disease. </a:t>
            </a:r>
          </a:p>
        </p:txBody>
      </p:sp>
    </p:spTree>
    <p:extLst>
      <p:ext uri="{BB962C8B-B14F-4D97-AF65-F5344CB8AC3E}">
        <p14:creationId xmlns:p14="http://schemas.microsoft.com/office/powerpoint/2010/main" val="3571563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CA654-3C03-4CB8-97C7-B7E092170E9D}"/>
              </a:ext>
            </a:extLst>
          </p:cNvPr>
          <p:cNvSpPr>
            <a:spLocks noGrp="1"/>
          </p:cNvSpPr>
          <p:nvPr>
            <p:ph type="title"/>
          </p:nvPr>
        </p:nvSpPr>
        <p:spPr/>
        <p:txBody>
          <a:bodyPr/>
          <a:lstStyle/>
          <a:p>
            <a:r>
              <a:rPr lang="en-US" b="1" dirty="0">
                <a:solidFill>
                  <a:srgbClr val="0070C0"/>
                </a:solidFill>
              </a:rPr>
              <a:t>NIH, 21</a:t>
            </a:r>
            <a:r>
              <a:rPr lang="en-US" b="1" baseline="30000" dirty="0">
                <a:solidFill>
                  <a:srgbClr val="0070C0"/>
                </a:solidFill>
              </a:rPr>
              <a:t>st</a:t>
            </a:r>
            <a:r>
              <a:rPr lang="en-US" b="1" dirty="0">
                <a:solidFill>
                  <a:srgbClr val="0070C0"/>
                </a:solidFill>
              </a:rPr>
              <a:t> Century Cures Act &amp; CoC</a:t>
            </a:r>
          </a:p>
        </p:txBody>
      </p:sp>
      <p:sp>
        <p:nvSpPr>
          <p:cNvPr id="3" name="Content Placeholder 2">
            <a:extLst>
              <a:ext uri="{FF2B5EF4-FFF2-40B4-BE49-F238E27FC236}">
                <a16:creationId xmlns:a16="http://schemas.microsoft.com/office/drawing/2014/main" id="{E4A68EA4-D464-49A8-AA8A-7DD711C05009}"/>
              </a:ext>
            </a:extLst>
          </p:cNvPr>
          <p:cNvSpPr>
            <a:spLocks noGrp="1"/>
          </p:cNvSpPr>
          <p:nvPr>
            <p:ph idx="1"/>
          </p:nvPr>
        </p:nvSpPr>
        <p:spPr>
          <a:xfrm>
            <a:off x="609600" y="1101687"/>
            <a:ext cx="10972800" cy="4580580"/>
          </a:xfrm>
        </p:spPr>
        <p:txBody>
          <a:bodyPr/>
          <a:lstStyle/>
          <a:p>
            <a:pPr algn="l"/>
            <a:r>
              <a:rPr lang="en-US" sz="2400" b="0" i="0" dirty="0">
                <a:solidFill>
                  <a:srgbClr val="4F4F4F"/>
                </a:solidFill>
                <a:effectLst/>
                <a:latin typeface="FoundersGroteskWeb-Regular"/>
              </a:rPr>
              <a:t>NIH </a:t>
            </a:r>
            <a:r>
              <a:rPr lang="en-US" sz="2400" dirty="0">
                <a:solidFill>
                  <a:srgbClr val="4F4F4F"/>
                </a:solidFill>
                <a:latin typeface="FoundersGroteskWeb-Regular"/>
              </a:rPr>
              <a:t>re</a:t>
            </a:r>
            <a:r>
              <a:rPr lang="en-US" sz="2400" b="0" i="0" dirty="0">
                <a:solidFill>
                  <a:srgbClr val="4F4F4F"/>
                </a:solidFill>
                <a:effectLst/>
                <a:latin typeface="FoundersGroteskWeb-Regular"/>
              </a:rPr>
              <a:t>search meeting the following criteria is now covered automatically by a COC:</a:t>
            </a:r>
          </a:p>
          <a:p>
            <a:pPr algn="l">
              <a:buFont typeface="Arial" panose="020B0604020202020204" pitchFamily="34" charset="0"/>
              <a:buChar char="•"/>
            </a:pPr>
            <a:endParaRPr lang="en-US" sz="1200" b="0" i="0" dirty="0">
              <a:solidFill>
                <a:srgbClr val="4F4F4F"/>
              </a:solidFill>
              <a:effectLst/>
              <a:latin typeface="FoundersGroteskWeb-Regular"/>
            </a:endParaRPr>
          </a:p>
          <a:p>
            <a:pPr algn="l">
              <a:buFont typeface="Arial" panose="020B0604020202020204" pitchFamily="34" charset="0"/>
              <a:buChar char="•"/>
            </a:pPr>
            <a:r>
              <a:rPr lang="en-US" sz="2400" b="0" i="0" dirty="0">
                <a:solidFill>
                  <a:srgbClr val="4F4F4F"/>
                </a:solidFill>
                <a:effectLst/>
                <a:latin typeface="FoundersGroteskWeb-Regular"/>
              </a:rPr>
              <a:t>Funded by NIH, in whole or in part, </a:t>
            </a:r>
            <a:r>
              <a:rPr lang="en-US" sz="2400" b="1" i="0" dirty="0">
                <a:solidFill>
                  <a:srgbClr val="4F4F4F"/>
                </a:solidFill>
                <a:effectLst/>
                <a:latin typeface="FoundersGroteskWeb-Regular"/>
              </a:rPr>
              <a:t>and</a:t>
            </a:r>
            <a:endParaRPr lang="en-US" sz="2400" b="0" i="0" dirty="0">
              <a:solidFill>
                <a:srgbClr val="4F4F4F"/>
              </a:solidFill>
              <a:effectLst/>
              <a:latin typeface="FoundersGroteskWeb-Regular"/>
            </a:endParaRPr>
          </a:p>
          <a:p>
            <a:pPr algn="l">
              <a:buFont typeface="Arial" panose="020B0604020202020204" pitchFamily="34" charset="0"/>
              <a:buChar char="•"/>
            </a:pPr>
            <a:endParaRPr lang="en-US" sz="1400" b="0" i="0" dirty="0">
              <a:solidFill>
                <a:srgbClr val="4F4F4F"/>
              </a:solidFill>
              <a:effectLst/>
              <a:latin typeface="FoundersGroteskWeb-Regular"/>
            </a:endParaRPr>
          </a:p>
          <a:p>
            <a:pPr algn="l">
              <a:buFont typeface="Arial" panose="020B0604020202020204" pitchFamily="34" charset="0"/>
              <a:buChar char="•"/>
            </a:pPr>
            <a:r>
              <a:rPr lang="en-US" sz="2400" b="0" i="0" dirty="0">
                <a:solidFill>
                  <a:srgbClr val="4F4F4F"/>
                </a:solidFill>
                <a:effectLst/>
                <a:latin typeface="FoundersGroteskWeb-Regular"/>
              </a:rPr>
              <a:t>Commenced or ongoing on or after December 13, 2016, </a:t>
            </a:r>
          </a:p>
          <a:p>
            <a:endParaRPr lang="en-US" sz="1200" b="0" i="0" dirty="0">
              <a:solidFill>
                <a:srgbClr val="4F4F4F"/>
              </a:solidFill>
              <a:effectLst/>
              <a:latin typeface="FoundersGroteskWeb-Regular"/>
            </a:endParaRPr>
          </a:p>
          <a:p>
            <a:r>
              <a:rPr lang="en-US" sz="2400" b="0" i="0" dirty="0">
                <a:solidFill>
                  <a:srgbClr val="4F4F4F"/>
                </a:solidFill>
                <a:effectLst/>
                <a:latin typeface="FoundersGroteskWeb-Regular"/>
              </a:rPr>
              <a:t>The 21</a:t>
            </a:r>
            <a:r>
              <a:rPr lang="en-US" sz="2400" b="0" i="0" baseline="30000" dirty="0">
                <a:solidFill>
                  <a:srgbClr val="4F4F4F"/>
                </a:solidFill>
                <a:effectLst/>
                <a:latin typeface="FoundersGroteskWeb-Regular"/>
              </a:rPr>
              <a:t>st</a:t>
            </a:r>
            <a:r>
              <a:rPr lang="en-US" sz="2400" b="0" i="0" dirty="0">
                <a:solidFill>
                  <a:srgbClr val="4F4F4F"/>
                </a:solidFill>
                <a:effectLst/>
                <a:latin typeface="FoundersGroteskWeb-Regular"/>
              </a:rPr>
              <a:t> Century Cures Act, requires all federally funded research in which identifiable, sensitive information is collected or used to be issued a Certificate.  </a:t>
            </a:r>
          </a:p>
          <a:p>
            <a:endParaRPr lang="en-US" sz="1800" b="0" i="0" dirty="0">
              <a:solidFill>
                <a:srgbClr val="4F4F4F"/>
              </a:solidFill>
              <a:effectLst/>
              <a:latin typeface="FoundersGroteskWeb-Regular"/>
            </a:endParaRPr>
          </a:p>
          <a:p>
            <a:r>
              <a:rPr lang="en-US" sz="2400" b="0" i="0" dirty="0">
                <a:solidFill>
                  <a:srgbClr val="4F4F4F"/>
                </a:solidFill>
                <a:effectLst/>
                <a:latin typeface="FoundersGroteskWeb-Regular"/>
              </a:rPr>
              <a:t>The Certificate protects the privacy of research participants enrolled in biomedical, behavioral, clinical or other research by prohibiting the disclosure of any information, documents or biospecimens containing identifiable, sensitive information in response to legal demands, such as a subpoena.</a:t>
            </a:r>
            <a:endParaRPr lang="en-US" sz="2400" dirty="0"/>
          </a:p>
        </p:txBody>
      </p:sp>
    </p:spTree>
    <p:extLst>
      <p:ext uri="{BB962C8B-B14F-4D97-AF65-F5344CB8AC3E}">
        <p14:creationId xmlns:p14="http://schemas.microsoft.com/office/powerpoint/2010/main" val="2980288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E3203B1-0A95-4F3F-B450-025C1B16F52C}"/>
              </a:ext>
            </a:extLst>
          </p:cNvPr>
          <p:cNvSpPr>
            <a:spLocks noGrp="1"/>
          </p:cNvSpPr>
          <p:nvPr>
            <p:ph type="title"/>
          </p:nvPr>
        </p:nvSpPr>
        <p:spPr>
          <a:xfrm>
            <a:off x="838200" y="365126"/>
            <a:ext cx="10515600" cy="923848"/>
          </a:xfrm>
        </p:spPr>
        <p:txBody>
          <a:bodyPr/>
          <a:lstStyle/>
          <a:p>
            <a:r>
              <a:rPr lang="en-US" b="1" dirty="0">
                <a:solidFill>
                  <a:srgbClr val="0070C0"/>
                </a:solidFill>
              </a:rPr>
              <a:t>Examples of Sensitive Data</a:t>
            </a:r>
          </a:p>
        </p:txBody>
      </p:sp>
      <p:sp>
        <p:nvSpPr>
          <p:cNvPr id="3" name="Content Placeholder 2">
            <a:extLst>
              <a:ext uri="{FF2B5EF4-FFF2-40B4-BE49-F238E27FC236}">
                <a16:creationId xmlns:a16="http://schemas.microsoft.com/office/drawing/2014/main" id="{775C237A-562A-476E-A016-C1C74E084F6E}"/>
              </a:ext>
            </a:extLst>
          </p:cNvPr>
          <p:cNvSpPr>
            <a:spLocks noGrp="1"/>
          </p:cNvSpPr>
          <p:nvPr>
            <p:ph sz="half" idx="1"/>
          </p:nvPr>
        </p:nvSpPr>
        <p:spPr>
          <a:xfrm>
            <a:off x="838200" y="1542360"/>
            <a:ext cx="5181600" cy="4781321"/>
          </a:xfrm>
        </p:spPr>
        <p:txBody>
          <a:bodyPr>
            <a:normAutofit fontScale="85000" lnSpcReduction="20000"/>
          </a:bodyPr>
          <a:lstStyle/>
          <a:p>
            <a:pPr marL="514350" indent="-514350">
              <a:buAutoNum type="arabicPeriod"/>
            </a:pPr>
            <a:r>
              <a:rPr lang="en-US" dirty="0"/>
              <a:t>Research on HIV, AIDS, and STDs; </a:t>
            </a:r>
          </a:p>
          <a:p>
            <a:pPr marL="0" indent="0">
              <a:buNone/>
            </a:pPr>
            <a:endParaRPr lang="en-US" dirty="0"/>
          </a:p>
          <a:p>
            <a:pPr marL="0" indent="0">
              <a:buNone/>
            </a:pPr>
            <a:r>
              <a:rPr lang="en-US" dirty="0"/>
              <a:t>2. Information about sexual attitudes, preferences, practices; </a:t>
            </a:r>
          </a:p>
          <a:p>
            <a:pPr marL="0" indent="0">
              <a:buNone/>
            </a:pPr>
            <a:endParaRPr lang="en-US" dirty="0"/>
          </a:p>
          <a:p>
            <a:pPr marL="0" indent="0">
              <a:buNone/>
            </a:pPr>
            <a:r>
              <a:rPr lang="en-US" dirty="0"/>
              <a:t>3. Information about personal use of alcohol, drugs, or other addictive products; </a:t>
            </a:r>
          </a:p>
          <a:p>
            <a:pPr marL="0" indent="0">
              <a:buNone/>
            </a:pPr>
            <a:r>
              <a:rPr lang="en-US" dirty="0"/>
              <a:t>4. Information about illegal conduct; </a:t>
            </a:r>
          </a:p>
          <a:p>
            <a:pPr marL="0" indent="0">
              <a:buNone/>
            </a:pPr>
            <a:r>
              <a:rPr lang="en-US" dirty="0"/>
              <a:t>5. Information that could damage an individual's financial standing, employability, or reputation within the community; </a:t>
            </a:r>
          </a:p>
        </p:txBody>
      </p:sp>
      <p:sp>
        <p:nvSpPr>
          <p:cNvPr id="5" name="Content Placeholder 4">
            <a:extLst>
              <a:ext uri="{FF2B5EF4-FFF2-40B4-BE49-F238E27FC236}">
                <a16:creationId xmlns:a16="http://schemas.microsoft.com/office/drawing/2014/main" id="{6F89BDB9-B87E-48CE-BE5A-36856D9B16CE}"/>
              </a:ext>
            </a:extLst>
          </p:cNvPr>
          <p:cNvSpPr>
            <a:spLocks noGrp="1"/>
          </p:cNvSpPr>
          <p:nvPr>
            <p:ph sz="half" idx="2"/>
          </p:nvPr>
        </p:nvSpPr>
        <p:spPr>
          <a:xfrm>
            <a:off x="6172199" y="1542361"/>
            <a:ext cx="5726017" cy="4634602"/>
          </a:xfrm>
        </p:spPr>
        <p:txBody>
          <a:bodyPr>
            <a:normAutofit fontScale="85000" lnSpcReduction="20000"/>
          </a:bodyPr>
          <a:lstStyle/>
          <a:p>
            <a:pPr marL="0" indent="0">
              <a:buNone/>
            </a:pPr>
            <a:r>
              <a:rPr lang="en-US" dirty="0"/>
              <a:t>6. Information in a subject's medical record that could lead to social stigmatization or discrimination; or </a:t>
            </a:r>
          </a:p>
          <a:p>
            <a:pPr marL="0" indent="0">
              <a:buNone/>
            </a:pPr>
            <a:endParaRPr lang="en-US" dirty="0"/>
          </a:p>
          <a:p>
            <a:pPr marL="0" indent="0">
              <a:buNone/>
            </a:pPr>
            <a:r>
              <a:rPr lang="en-US" dirty="0"/>
              <a:t>7. Information about a subject's psychological well‐being or mental health. </a:t>
            </a:r>
          </a:p>
          <a:p>
            <a:pPr marL="0" indent="0">
              <a:buNone/>
            </a:pPr>
            <a:endParaRPr lang="en-US" dirty="0"/>
          </a:p>
          <a:p>
            <a:pPr marL="0" indent="0">
              <a:buNone/>
            </a:pPr>
            <a:r>
              <a:rPr lang="en-US" dirty="0"/>
              <a:t>8. Genetic studies, including those that collect and store biological samples for future use; </a:t>
            </a:r>
          </a:p>
          <a:p>
            <a:pPr marL="0" indent="0">
              <a:buNone/>
            </a:pPr>
            <a:endParaRPr lang="en-US" dirty="0"/>
          </a:p>
          <a:p>
            <a:pPr marL="0" indent="0">
              <a:buNone/>
            </a:pPr>
            <a:r>
              <a:rPr lang="en-US" dirty="0"/>
              <a:t>9. Research on behavioral interventions and epidemiologic studies.</a:t>
            </a:r>
          </a:p>
        </p:txBody>
      </p:sp>
    </p:spTree>
    <p:extLst>
      <p:ext uri="{BB962C8B-B14F-4D97-AF65-F5344CB8AC3E}">
        <p14:creationId xmlns:p14="http://schemas.microsoft.com/office/powerpoint/2010/main" val="37156055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owerpointUNC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olor pic of the Old Well Template" id="{9E634CE7-919C-422F-B1FD-2980A4BB4C75}" vid="{645ABE16-8174-4419-A891-0F3A4C19E2EE}"/>
    </a:ext>
  </a:extLst>
</a:theme>
</file>

<file path=ppt/theme/theme3.xml><?xml version="1.0" encoding="utf-8"?>
<a:theme xmlns:a="http://schemas.openxmlformats.org/drawingml/2006/main" name="Old Wel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5062</TotalTime>
  <Words>1167</Words>
  <Application>Microsoft Office PowerPoint</Application>
  <PresentationFormat>Widescreen</PresentationFormat>
  <Paragraphs>120</Paragraphs>
  <Slides>12</Slides>
  <Notes>4</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12</vt:i4>
      </vt:variant>
    </vt:vector>
  </HeadingPairs>
  <TitlesOfParts>
    <vt:vector size="21" baseType="lpstr">
      <vt:lpstr>Arial</vt:lpstr>
      <vt:lpstr>Calibri</vt:lpstr>
      <vt:lpstr>Calibri Light</vt:lpstr>
      <vt:lpstr>FoundersGroteskWeb-Regular</vt:lpstr>
      <vt:lpstr>Roboto</vt:lpstr>
      <vt:lpstr>Times New Roman</vt:lpstr>
      <vt:lpstr>Office Theme</vt:lpstr>
      <vt:lpstr>powerpointUNC4</vt:lpstr>
      <vt:lpstr>Old Well</vt:lpstr>
      <vt:lpstr>PowerPoint Presentation</vt:lpstr>
      <vt:lpstr>PowerPoint Presentation</vt:lpstr>
      <vt:lpstr>45 CFR 46.111( 7) When appropriate, there are adequate provisions to protect the privacy of subjects and to maintain the confidentiality of data. </vt:lpstr>
      <vt:lpstr>AAHRPP Tip Sheet 4: Evaluating the Maintenance of Confidentiality of Data in Proposed Research</vt:lpstr>
      <vt:lpstr>AAHRPP Tip Sheet 5:  Evaluating Protections of Privacy Interests of Participants in Proposed Research</vt:lpstr>
      <vt:lpstr>UNC SOP 1901:  Information Security</vt:lpstr>
      <vt:lpstr>UNC SOP 2601:  Certificate of Confidentiality(CoC)</vt:lpstr>
      <vt:lpstr>NIH, 21st Century Cures Act &amp; CoC</vt:lpstr>
      <vt:lpstr>Examples of Sensitive Data</vt:lpstr>
      <vt:lpstr>HIPAA Identifiers</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Coley, Charlotte H</dc:creator>
  <cp:lastModifiedBy>Coley, Charlotte H</cp:lastModifiedBy>
  <cp:revision>75</cp:revision>
  <dcterms:created xsi:type="dcterms:W3CDTF">2020-10-02T19:07:44Z</dcterms:created>
  <dcterms:modified xsi:type="dcterms:W3CDTF">2021-02-01T17:48:48Z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-663454975</vt:i4>
  </property>
  <property fmtid="{D5CDD505-2E9C-101B-9397-08002B2CF9AE}" pid="3" name="_NewReviewCycle">
    <vt:lpwstr/>
  </property>
  <property fmtid="{D5CDD505-2E9C-101B-9397-08002B2CF9AE}" pid="4" name="_EmailSubject">
    <vt:lpwstr>February IRB News</vt:lpwstr>
  </property>
  <property fmtid="{D5CDD505-2E9C-101B-9397-08002B2CF9AE}" pid="5" name="_AuthorEmail">
    <vt:lpwstr>chcoley@email.unc.edu</vt:lpwstr>
  </property>
  <property fmtid="{D5CDD505-2E9C-101B-9397-08002B2CF9AE}" pid="6" name="_AuthorEmailDisplayName">
    <vt:lpwstr>Coley, Charlotte H</vt:lpwstr>
  </property>
</Properties>
</file>