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48" r:id="rId2"/>
    <p:sldMasterId id="2147483660" r:id="rId3"/>
    <p:sldMasterId id="2147483722" r:id="rId4"/>
  </p:sldMasterIdLst>
  <p:notesMasterIdLst>
    <p:notesMasterId r:id="rId18"/>
  </p:notesMasterIdLst>
  <p:sldIdLst>
    <p:sldId id="426" r:id="rId5"/>
    <p:sldId id="461" r:id="rId6"/>
    <p:sldId id="428" r:id="rId7"/>
    <p:sldId id="497" r:id="rId8"/>
    <p:sldId id="481" r:id="rId9"/>
    <p:sldId id="499" r:id="rId10"/>
    <p:sldId id="479" r:id="rId11"/>
    <p:sldId id="503" r:id="rId12"/>
    <p:sldId id="505" r:id="rId13"/>
    <p:sldId id="475" r:id="rId14"/>
    <p:sldId id="478" r:id="rId15"/>
    <p:sldId id="476" r:id="rId16"/>
    <p:sldId id="4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8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F481-6F7A-4D16-B108-224325F7262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BCF1C-508C-432E-8918-B6FD3E34A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5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BD3C4-5909-412E-9ACB-2BE13E46FC71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Charlotte Coley, Education &amp; Training Manager, OHRE/IRB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/>
              <a:t>IRB Educational Presentation,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60537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BCF1C-508C-432E-8918-B6FD3E34AE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1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IRB Educational Presentation, September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Charlotte Coley, OHRE IRB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7361A91-B1C8-4107-81F0-0181FCF601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9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BCF1C-508C-432E-8918-B6FD3E34AE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9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BCF1C-508C-432E-8918-B6FD3E34AE1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1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A2BDB-3FAC-4226-B76B-746A19AFE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94351-23B9-4AA1-9846-C2F51919C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C12D2-1542-40C1-B57F-A7813312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524-3F52-45F3-8671-046E6498C9F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07A97-D645-4426-B241-87407CEA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6DA9F-BF43-4949-B43A-DF351441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6C8A-571C-4369-8F1D-A3738BE6D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3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7FC8-0AB2-4FD4-920A-1EE97914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AC9AD-0EE5-4EE0-9492-DC1CF4BE1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D4447-E818-41BB-8C0B-B5A3CF07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524-3F52-45F3-8671-046E6498C9F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12093-4B17-4233-9A9C-2DC03E78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6D07-CD24-4B62-9A9E-A8E8C4F8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6C8A-571C-4369-8F1D-A3738BE6D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9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FE661-FD92-4F32-8446-D8D47E397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5B4AB-1C9D-4496-AA85-F1329049F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98CE8-1D08-454A-A2E4-21F0D8F9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524-3F52-45F3-8671-046E6498C9F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3505E-3590-4A01-ABE6-FC38C2A2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D1D11-1139-4C76-9DDE-F94C2F58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6C8A-571C-4369-8F1D-A3738BE6D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22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all_unc_ch_scenes_10_00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3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43351-3B92-473F-886D-48B8ADC2C8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2757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A2D174-3863-4E0D-A590-70406A7A2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13A956-8A77-41BA-952C-D5603D3CE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3BF22B-AA63-4A3E-9197-506210B3F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95CA-1369-4F62-A157-668D53691E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441904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820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3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30" y="585216"/>
            <a:ext cx="9720073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31" y="6470704"/>
            <a:ext cx="215414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5" y="6470704"/>
            <a:ext cx="590146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8" cy="27432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48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820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8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0FC4-2255-4760-B754-166929F2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7096-6A71-4C75-935D-62271AE68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D7B53-5DBC-405C-A4F1-19FA8312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524-3F52-45F3-8671-046E6498C9F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777E7-38A7-4F48-9934-67FC7FC2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0D127-705D-4FA7-924C-D01815A2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6C8A-571C-4369-8F1D-A3738BE6D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8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85AA-36E6-41CC-8907-E6FC9482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1D635-0F2A-4A0F-BC02-3779A8144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54069-A3F5-44DC-885D-353556A2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524-3F52-45F3-8671-046E6498C9F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3E227-BB61-46DC-9DCE-1F73EC08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DD55E-F06E-4F4A-888B-8817A7AF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6C8A-571C-4369-8F1D-A3738BE6D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2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7EA4-DA02-4D09-B6C6-9DA277AA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2FA-162B-4F80-B0E7-3853CC6A6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5B7EC-7DC9-471C-AB6E-4541D1202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F9D11-9669-4489-BF4D-ED29A8BF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524-3F52-45F3-8671-046E6498C9F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868CB-A52F-4136-8355-229149BB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150E2-918B-452F-AF8C-8F91870E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6C8A-571C-4369-8F1D-A3738BE6D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1245-25DC-4915-8D59-161F710D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4C046-3E73-4C21-84EB-BEC0533A1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BDF2C-AEC2-4102-B0C7-8CE07ACB6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1DAC7-8EE0-413E-B261-759528911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BD4F0-557E-437B-9EB8-64D9296F8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DDB68C-4E34-4624-8B37-9B1DBF34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524-3F52-45F3-8671-046E6498C9F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AD58E-E68E-4BB3-98F3-B32C340A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CCD91-DAAF-45AA-9771-F6BF7EA7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6C8A-571C-4369-8F1D-A3738BE6D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0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AFF8-5EA0-4A4E-ABC1-953C509F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122A6-A243-4E1F-989B-134C9E8B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524-3F52-45F3-8671-046E6498C9F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7EC2F-B0F5-48C9-8A50-E3D45F41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3773B-D5A2-4853-870E-D76407B4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6C8A-571C-4369-8F1D-A3738BE6D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2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EA681-9D44-4F80-A5A4-32B710FF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524-3F52-45F3-8671-046E6498C9F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A41E8-F181-4CE3-918C-E27A4F87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523D9-A0D6-4043-A0C0-63B91D59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6C8A-571C-4369-8F1D-A3738BE6D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4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3F29-D88F-489F-8353-415AF3E8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DFDD3-FABE-4D83-8702-9DB2552B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7CF31-B088-48CF-8181-7E9CE92BD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7535D-D9C6-4088-9639-595F2C62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524-3F52-45F3-8671-046E6498C9F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CB8A2-B780-48DB-B617-E6AE4A45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7E5D5-A879-42C8-A4B2-97F47E4B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6C8A-571C-4369-8F1D-A3738BE6D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9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F756-94F5-4757-B99A-257F5500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73F0D-857A-43C9-945F-907904118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C1CB-3B95-4AED-A8AA-DB051297A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4A229-FDBE-483F-B6E6-94AAEC5B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524-3F52-45F3-8671-046E6498C9F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23004-54D1-4E49-8BD4-A8B258FE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DB1BB-A371-4E92-9D24-E15777FF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6C8A-571C-4369-8F1D-A3738BE6D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9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3B3FB-5F5A-4610-9E3D-BA1867BF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03D27-EE3C-4DB5-B85A-6CD83E44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E18A-4D08-434C-B921-1FB289FD6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B3524-3F52-45F3-8671-046E6498C9F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827EE-8F7C-49FA-ADBC-78EBFD3E5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0B239-9992-41AF-9B29-5F215F55E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6C8A-571C-4369-8F1D-A3738BE6D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9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gradFill>
            <a:gsLst>
              <a:gs pos="0">
                <a:srgbClr val="639EC8"/>
              </a:gs>
              <a:gs pos="100000">
                <a:srgbClr val="6BABD8"/>
              </a:gs>
            </a:gsLst>
          </a:gradFill>
          <a:ln>
            <a:noFill/>
          </a:ln>
          <a:effectLst>
            <a:outerShdw blurRad="136525" dist="88900" dir="11820000" sx="61000" sy="61000" algn="tl" rotWithShape="0">
              <a:schemeClr val="bg1">
                <a:lumMod val="7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27" name="Picture 3" descr="small_white_tra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065838"/>
            <a:ext cx="301413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1" r:id="rId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693480-687C-4C66-BF58-3CA3AAEB51F1}"/>
              </a:ext>
            </a:extLst>
          </p:cNvPr>
          <p:cNvSpPr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gradFill>
            <a:gsLst>
              <a:gs pos="0">
                <a:srgbClr val="639EC8"/>
              </a:gs>
              <a:gs pos="100000">
                <a:srgbClr val="6BABD8"/>
              </a:gs>
            </a:gsLst>
          </a:gradFill>
          <a:ln>
            <a:noFill/>
          </a:ln>
          <a:effectLst>
            <a:outerShdw blurRad="136525" dist="88900" dir="11820000" sx="61000" sy="61000" algn="tl" rotWithShape="0">
              <a:schemeClr val="bg1">
                <a:lumMod val="7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27" name="Picture 3" descr="small_white_trans.png">
            <a:extLst>
              <a:ext uri="{FF2B5EF4-FFF2-40B4-BE49-F238E27FC236}">
                <a16:creationId xmlns:a16="http://schemas.microsoft.com/office/drawing/2014/main" id="{119E92AC-0B5B-4C4B-A057-655C16804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065838"/>
            <a:ext cx="301413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92801"/>
            <a:ext cx="12192000" cy="965200"/>
          </a:xfrm>
          <a:prstGeom prst="rect">
            <a:avLst/>
          </a:prstGeom>
          <a:gradFill>
            <a:gsLst>
              <a:gs pos="0">
                <a:srgbClr val="639EC8"/>
              </a:gs>
              <a:gs pos="100000">
                <a:srgbClr val="6BABD8"/>
              </a:gs>
            </a:gsLst>
          </a:gradFill>
          <a:ln>
            <a:noFill/>
          </a:ln>
          <a:effectLst>
            <a:outerShdw blurRad="136525" dist="88900" dir="11820000" sx="61000" sy="61000" algn="tl" rotWithShape="0">
              <a:schemeClr val="bg1">
                <a:lumMod val="7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27" name="Picture 3" descr="small_white_tra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065838"/>
            <a:ext cx="301413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24" r:id="rId2"/>
  </p:sldLayoutIdLst>
  <p:hf sldNum="0" hdr="0" ftr="0" dt="0"/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378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892" indent="-342892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31" indent="-285743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2972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348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fabiusmaximus.com/2012/08/21/42319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pngimg.com/download/5297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414999" y="1889737"/>
            <a:ext cx="5506068" cy="78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111 Criteria for Approval  # 8</a:t>
            </a:r>
          </a:p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Safeguards Vulnerable Populations </a:t>
            </a:r>
          </a:p>
        </p:txBody>
      </p:sp>
      <p:pic>
        <p:nvPicPr>
          <p:cNvPr id="3076" name="Picture 1" descr="small_white_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55" y="855664"/>
            <a:ext cx="2870113" cy="78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B55E-E149-4B08-95B1-2AA68E9C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this included as a criteria?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8650-8DA2-44ED-B706-048ADF293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consequences of  not including  vulnerable populations?</a:t>
            </a:r>
          </a:p>
          <a:p>
            <a:pPr lvl="1"/>
            <a:r>
              <a:rPr lang="en-US" dirty="0"/>
              <a:t>Good:  protected</a:t>
            </a:r>
          </a:p>
          <a:p>
            <a:pPr lvl="1"/>
            <a:r>
              <a:rPr lang="en-US" dirty="0"/>
              <a:t>Bad:  excluded from benefits  of research</a:t>
            </a:r>
          </a:p>
          <a:p>
            <a:pPr marL="457200" lvl="1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Where are the scales </a:t>
            </a:r>
          </a:p>
          <a:p>
            <a:pPr marL="3657600" lvl="8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      In either situation?</a:t>
            </a:r>
          </a:p>
        </p:txBody>
      </p:sp>
      <p:pic>
        <p:nvPicPr>
          <p:cNvPr id="11" name="Picture 10" descr="A picture containing scale, device, black, dark&#10;&#10;Description automatically generated">
            <a:extLst>
              <a:ext uri="{FF2B5EF4-FFF2-40B4-BE49-F238E27FC236}">
                <a16:creationId xmlns:a16="http://schemas.microsoft.com/office/drawing/2014/main" id="{C86C2D8F-A01C-40F4-9EBB-11EF1BE8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90773" y="3730772"/>
            <a:ext cx="1621969" cy="1797933"/>
          </a:xfrm>
          <a:prstGeom prst="rect">
            <a:avLst/>
          </a:prstGeom>
        </p:spPr>
      </p:pic>
      <p:pic>
        <p:nvPicPr>
          <p:cNvPr id="14" name="Picture 13" descr="A picture containing scale, device, outdoor&#10;&#10;Description automatically generated">
            <a:extLst>
              <a:ext uri="{FF2B5EF4-FFF2-40B4-BE49-F238E27FC236}">
                <a16:creationId xmlns:a16="http://schemas.microsoft.com/office/drawing/2014/main" id="{12BBCB18-59CE-46A8-BABB-3CE0425C5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49732" y="3429000"/>
            <a:ext cx="1951495" cy="19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5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D773E-74E1-49D5-A635-AF227B88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Protections for Vulnerable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A4DA-ABC0-49D5-9E1F-25E54448C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IRB Assessment of Child Risk  Levels</a:t>
            </a:r>
          </a:p>
          <a:p>
            <a:endParaRPr lang="en-US" sz="1800" dirty="0"/>
          </a:p>
          <a:p>
            <a:r>
              <a:rPr lang="en-US" dirty="0"/>
              <a:t>Protections for pregnant women &amp; their fetus </a:t>
            </a:r>
          </a:p>
          <a:p>
            <a:endParaRPr lang="en-US" sz="1800" dirty="0"/>
          </a:p>
          <a:p>
            <a:r>
              <a:rPr lang="en-US" dirty="0"/>
              <a:t>Protections for prisoners  from self –incrimination (COI) &amp;  discrimination from other prisoners</a:t>
            </a:r>
          </a:p>
          <a:p>
            <a:endParaRPr lang="en-US" sz="1800" dirty="0"/>
          </a:p>
          <a:p>
            <a:r>
              <a:rPr lang="en-US" dirty="0"/>
              <a:t>Those vulnerable to coercion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3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7A6A-4EB6-4BD8-ABB4-C1586DE4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Vulnerable Subjects &amp; 111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66E20-914F-42F5-B761-7EFD03B21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8294"/>
            <a:ext cx="11409802" cy="4183973"/>
          </a:xfrm>
        </p:spPr>
        <p:txBody>
          <a:bodyPr/>
          <a:lstStyle/>
          <a:p>
            <a:r>
              <a:rPr lang="en-US" dirty="0"/>
              <a:t>Valid Study  Design:  to include or not include, what are the risks?</a:t>
            </a:r>
          </a:p>
          <a:p>
            <a:r>
              <a:rPr lang="en-US" dirty="0"/>
              <a:t>Subject Recruitment:  easy or robust &amp; diverse?</a:t>
            </a:r>
          </a:p>
          <a:p>
            <a:r>
              <a:rPr lang="en-US" dirty="0"/>
              <a:t>Informed Consent:  really  informed?</a:t>
            </a:r>
          </a:p>
          <a:p>
            <a:r>
              <a:rPr lang="en-US" dirty="0"/>
              <a:t>Safety Plan: does it match the risk level of the study?</a:t>
            </a:r>
          </a:p>
          <a:p>
            <a:r>
              <a:rPr lang="en-US" dirty="0"/>
              <a:t>Validity of Results:  will results be  appropriate for all populations?</a:t>
            </a:r>
          </a:p>
          <a:p>
            <a:r>
              <a:rPr lang="en-US" dirty="0"/>
              <a:t>Harms:  Does this proposal results in harms to any cohort?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3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45" y="546101"/>
            <a:ext cx="3048855" cy="51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8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08C5-CA19-4151-BE43-448E871D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7"/>
            <a:ext cx="11497937" cy="1507668"/>
          </a:xfrm>
          <a:prstGeom prst="rect">
            <a:avLst/>
          </a:prstGeom>
        </p:spPr>
        <p:txBody>
          <a:bodyPr/>
          <a:lstStyle/>
          <a:p>
            <a:r>
              <a:rPr lang="en-US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US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CFR 46.111( 8</a:t>
            </a:r>
            <a:r>
              <a:rPr lang="en-US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C35F-5580-461C-BF1D-1D0E5741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86360"/>
            <a:ext cx="10972800" cy="462969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/>
              <a:t>b) When some or all of the subjects are likely to be </a:t>
            </a:r>
            <a:r>
              <a:rPr lang="en-US" sz="11200" i="1" dirty="0">
                <a:solidFill>
                  <a:srgbClr val="FF0000"/>
                </a:solidFill>
              </a:rPr>
              <a:t>vulnerable to</a:t>
            </a:r>
          </a:p>
          <a:p>
            <a:pPr marL="0" indent="0">
              <a:buNone/>
            </a:pPr>
            <a:r>
              <a:rPr lang="en-US" sz="11200" i="1" dirty="0">
                <a:solidFill>
                  <a:srgbClr val="FF0000"/>
                </a:solidFill>
              </a:rPr>
              <a:t> coercion or undue influence,</a:t>
            </a:r>
          </a:p>
          <a:p>
            <a:pPr marL="0" indent="0">
              <a:buNone/>
            </a:pPr>
            <a:endParaRPr lang="en-US" sz="11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1200" dirty="0"/>
              <a:t> such </a:t>
            </a:r>
            <a:r>
              <a:rPr lang="en-US" sz="11200" i="1" dirty="0">
                <a:solidFill>
                  <a:srgbClr val="00B0F0"/>
                </a:solidFill>
              </a:rPr>
              <a:t>as children,</a:t>
            </a:r>
          </a:p>
          <a:p>
            <a:pPr marL="0" indent="0">
              <a:buNone/>
            </a:pPr>
            <a:r>
              <a:rPr lang="en-US" sz="11200" i="1" dirty="0">
                <a:solidFill>
                  <a:srgbClr val="00B0F0"/>
                </a:solidFill>
              </a:rPr>
              <a:t> prisoners,</a:t>
            </a:r>
          </a:p>
          <a:p>
            <a:pPr marL="0" indent="0">
              <a:buNone/>
            </a:pPr>
            <a:r>
              <a:rPr lang="en-US" sz="11200" i="1" dirty="0">
                <a:solidFill>
                  <a:srgbClr val="00B0F0"/>
                </a:solidFill>
              </a:rPr>
              <a:t> individuals with impaired decision-making capacity</a:t>
            </a:r>
            <a:r>
              <a:rPr lang="en-US" sz="11200" dirty="0"/>
              <a:t>, or </a:t>
            </a:r>
          </a:p>
          <a:p>
            <a:pPr marL="0" indent="0">
              <a:buNone/>
            </a:pPr>
            <a:r>
              <a:rPr lang="en-US" sz="11200" i="1" dirty="0">
                <a:solidFill>
                  <a:srgbClr val="00B050"/>
                </a:solidFill>
              </a:rPr>
              <a:t>economically or educationally disadvantaged persons</a:t>
            </a:r>
            <a:r>
              <a:rPr lang="en-US" sz="11200" dirty="0"/>
              <a:t>, (situational too)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11200" dirty="0"/>
              <a:t>additional safeguards have been included in the study to protect the rights and welfare of these subjects.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121269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9540" y="132301"/>
            <a:ext cx="11600549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latin typeface="Arial" pitchFamily="34" charset="0"/>
              </a:rPr>
              <a:t>Belmont Report &amp; 45 CFR 46.111 &amp; 21 CFR 56.111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85422" y="1309511"/>
            <a:ext cx="11514667" cy="451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/>
          <a:lstStyle>
            <a:lvl1pPr marL="514350" indent="-5143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57200" indent="-4572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r>
              <a:rPr lang="en-US" altLang="en-US" sz="1800" dirty="0">
                <a:latin typeface="Arial" pitchFamily="34" charset="0"/>
              </a:rPr>
              <a:t>Risks minimized			Belmont:  Respect for Persons &amp; Beneficence 	</a:t>
            </a:r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endParaRPr lang="en-US" altLang="en-US" sz="2000" dirty="0"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r>
              <a:rPr lang="en-US" altLang="en-US" sz="2000" dirty="0">
                <a:latin typeface="Arial" pitchFamily="34" charset="0"/>
              </a:rPr>
              <a:t>Favorable risk : benefit ratio	  	Belmont:  Respect for Persons &amp; Beneficence </a:t>
            </a: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endParaRPr lang="en-US" altLang="en-US" sz="1800" dirty="0"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r>
              <a:rPr lang="en-US" altLang="en-US" sz="1800" dirty="0">
                <a:latin typeface="Arial" pitchFamily="34" charset="0"/>
              </a:rPr>
              <a:t>Equitable selection of subjects	   	Belmont:  Justice</a:t>
            </a: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endParaRPr lang="en-US" altLang="en-US" sz="1800" dirty="0"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r>
              <a:rPr lang="en-US" altLang="en-US" sz="1800" dirty="0">
                <a:latin typeface="Arial" pitchFamily="34" charset="0"/>
              </a:rPr>
              <a:t>Informed consent sought		Belmont:  Respect for Persons</a:t>
            </a:r>
          </a:p>
          <a:p>
            <a:pPr marL="228600" indent="-2286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endParaRPr lang="en-US" altLang="en-US" sz="1800" dirty="0"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r>
              <a:rPr lang="en-US" altLang="en-US" sz="1800" dirty="0">
                <a:latin typeface="Arial" pitchFamily="34" charset="0"/>
              </a:rPr>
              <a:t>Informed consent documented		Belmont:  Respect for Persons</a:t>
            </a:r>
          </a:p>
          <a:p>
            <a:pPr marL="228600" indent="-2286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endParaRPr lang="en-US" altLang="en-US" sz="1800" dirty="0"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r>
              <a:rPr lang="en-US" altLang="en-US" sz="1800" dirty="0">
                <a:latin typeface="Arial" pitchFamily="34" charset="0"/>
              </a:rPr>
              <a:t>Monitoring plan for safety		Belmont: Beneficence</a:t>
            </a: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endParaRPr lang="en-US" altLang="en-US" sz="1800" b="1" dirty="0"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r>
              <a:rPr lang="en-US" altLang="en-US" sz="1800" dirty="0">
                <a:latin typeface="Arial" pitchFamily="34" charset="0"/>
              </a:rPr>
              <a:t>Privacy &amp; confidentiality protected	Belmont: Respect for Persons</a:t>
            </a: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endParaRPr lang="en-US" altLang="en-US" sz="1800" dirty="0"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50000"/>
              <a:buFont typeface="+mj-lt"/>
              <a:buAutoNum type="arabicParenR"/>
            </a:pPr>
            <a:r>
              <a:rPr lang="en-US" altLang="en-US" sz="1800" b="1" dirty="0">
                <a:highlight>
                  <a:srgbClr val="FFFF00"/>
                </a:highlight>
                <a:latin typeface="Arial" pitchFamily="34" charset="0"/>
              </a:rPr>
              <a:t>Additional safeguards for vulnerable populations	Belmont:  Respect for Persons, </a:t>
            </a:r>
          </a:p>
          <a:p>
            <a:pPr marL="3371850" lvl="8" indent="0">
              <a:spcBef>
                <a:spcPct val="0"/>
              </a:spcBef>
              <a:buClr>
                <a:schemeClr val="tx1"/>
              </a:buClr>
              <a:buSzPct val="50000"/>
              <a:buNone/>
            </a:pPr>
            <a:r>
              <a:rPr lang="en-US" altLang="en-US" sz="1400" b="1" dirty="0">
                <a:highlight>
                  <a:srgbClr val="FFFF00"/>
                </a:highlight>
                <a:latin typeface="Arial" pitchFamily="34" charset="0"/>
              </a:rPr>
              <a:t>				</a:t>
            </a:r>
            <a:r>
              <a:rPr lang="en-US" altLang="en-US" b="1" dirty="0">
                <a:highlight>
                  <a:srgbClr val="FFFF00"/>
                </a:highlight>
                <a:latin typeface="Arial" pitchFamily="34" charset="0"/>
              </a:rPr>
              <a:t>Beneficence &amp; Justic</a:t>
            </a:r>
            <a:r>
              <a:rPr lang="en-US" altLang="en-US" sz="1600" b="1" dirty="0">
                <a:highlight>
                  <a:srgbClr val="FFFF00"/>
                </a:highlight>
                <a:latin typeface="Arial" pitchFamily="34" charset="0"/>
              </a:rPr>
              <a:t>e </a:t>
            </a:r>
            <a:endParaRPr lang="en-US" altLang="en-US" sz="1200" b="1" dirty="0">
              <a:highlight>
                <a:srgbClr val="FFFF00"/>
              </a:highligh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8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4BFB-4309-4789-8AE5-BBCFD77C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i="1" dirty="0"/>
              <a:t>“Ethics &amp; Regulation of Clinical Research”  </a:t>
            </a:r>
            <a:br>
              <a:rPr lang="en-US" altLang="en-US" sz="4000" b="1" i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A5F5-9C2E-40A0-BD4D-57C93837A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3200" i="1" dirty="0"/>
          </a:p>
          <a:p>
            <a:pPr algn="ctr">
              <a:buFontTx/>
              <a:buNone/>
            </a:pPr>
            <a:r>
              <a:rPr lang="en-US" altLang="en-US" sz="4400" dirty="0"/>
              <a:t>Robert J. Levine</a:t>
            </a:r>
          </a:p>
          <a:p>
            <a:pPr algn="ctr">
              <a:buFontTx/>
              <a:buNone/>
            </a:pPr>
            <a:r>
              <a:rPr lang="en-US" altLang="en-US" sz="4400" dirty="0"/>
              <a:t>Second Edition, 1986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3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1228058A-52C2-446E-ACC8-FBF88E1C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D7B5CE-A094-4675-917F-EAC987D32154}" type="slidenum">
              <a:rPr lang="en-US" altLang="en-US" sz="1400">
                <a:solidFill>
                  <a:srgbClr val="FFFFFF"/>
                </a:solidFill>
              </a:rPr>
              <a:pPr/>
              <a:t>5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AE3D0B7-B722-4EAD-8028-12539443B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4919" y="365502"/>
            <a:ext cx="7772400" cy="1143000"/>
          </a:xfrm>
        </p:spPr>
        <p:txBody>
          <a:bodyPr/>
          <a:lstStyle/>
          <a:p>
            <a:pPr algn="l"/>
            <a:r>
              <a:rPr lang="en-US" altLang="en-US" b="1" dirty="0"/>
              <a:t>Belmont says...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4C71122-924F-4DB6-838D-7F94BA374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4919" y="1508502"/>
            <a:ext cx="10917264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“Thus, there should </a:t>
            </a:r>
            <a:r>
              <a:rPr lang="en-US" altLang="en-US" dirty="0">
                <a:solidFill>
                  <a:srgbClr val="00B0F0"/>
                </a:solidFill>
              </a:rPr>
              <a:t>first be a determination of the validity of the presuppositions of the research</a:t>
            </a:r>
            <a:r>
              <a:rPr lang="en-US" altLang="en-US" dirty="0"/>
              <a:t>; then the nature, probability and magnitude of risk should be distinguished, with as much clarity as possible.  The </a:t>
            </a:r>
            <a:r>
              <a:rPr lang="en-US" altLang="en-US" dirty="0">
                <a:solidFill>
                  <a:srgbClr val="00B0F0"/>
                </a:solidFill>
              </a:rPr>
              <a:t>method of ascertaining risks should be explicit… </a:t>
            </a:r>
            <a:r>
              <a:rPr lang="en-US" altLang="en-US" dirty="0"/>
              <a:t>It should be determined whether an investigator’s estimates of the probability of harm or benefits are reasonable, as judged by known facts or other available studies.”</a:t>
            </a:r>
          </a:p>
        </p:txBody>
      </p:sp>
    </p:spTree>
    <p:extLst>
      <p:ext uri="{BB962C8B-B14F-4D97-AF65-F5344CB8AC3E}">
        <p14:creationId xmlns:p14="http://schemas.microsoft.com/office/powerpoint/2010/main" val="154043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0F00-5132-4FC8-A9DE-35692725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Belmont Commission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C503-DBD7-440D-988E-AF8A27E7D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3200" dirty="0"/>
              <a:t>Focus on a type of Comparative Justice--</a:t>
            </a:r>
          </a:p>
          <a:p>
            <a:pPr>
              <a:buFontTx/>
              <a:buNone/>
            </a:pPr>
            <a:endParaRPr lang="en-US" altLang="en-US" sz="3200" dirty="0"/>
          </a:p>
          <a:p>
            <a:pPr algn="ctr">
              <a:buFontTx/>
              <a:buNone/>
            </a:pPr>
            <a:r>
              <a:rPr lang="en-US" altLang="en-US" sz="3200" dirty="0"/>
              <a:t>Distributive Justice.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1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15C6-03CD-4469-B779-863DCE41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Distributive Justice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E96D0-F4D0-410E-A8C8-52394AA70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1.  Distribution of scarce benefits, when there is competition for these benefits.</a:t>
            </a:r>
          </a:p>
          <a:p>
            <a:pPr algn="ctr">
              <a:buFontTx/>
              <a:buNone/>
            </a:pPr>
            <a:r>
              <a:rPr lang="en-US" altLang="en-US" dirty="0"/>
              <a:t>OR</a:t>
            </a:r>
          </a:p>
          <a:p>
            <a:pPr>
              <a:buFontTx/>
              <a:buNone/>
            </a:pPr>
            <a:r>
              <a:rPr lang="en-US" altLang="en-US" dirty="0"/>
              <a:t>2.  If no scarcity, then distribution of burdens when “impose burdens on fewer than all members of a seemingly similar class of persons.”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14FA-ED3C-4CAC-9904-EF79C75A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Belmont’s Justice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3C39-F54C-443C-B99C-37B595B2F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1</a:t>
            </a:r>
            <a:r>
              <a:rPr lang="en-US" altLang="en-US" sz="3200" dirty="0"/>
              <a:t>.  Blend of Judeo-Christian tradition of protection of widows and orphans</a:t>
            </a:r>
          </a:p>
          <a:p>
            <a:pPr>
              <a:buFontTx/>
              <a:buNone/>
            </a:pPr>
            <a:endParaRPr lang="en-US" altLang="en-US" sz="3200" dirty="0"/>
          </a:p>
          <a:p>
            <a:pPr>
              <a:buFontTx/>
              <a:buNone/>
            </a:pPr>
            <a:r>
              <a:rPr lang="en-US" altLang="en-US" sz="3200" dirty="0"/>
              <a:t>2.  Marxist dictum “from each according to ability; to each according to need”</a:t>
            </a:r>
          </a:p>
          <a:p>
            <a:pPr>
              <a:buFontTx/>
              <a:buNone/>
            </a:pPr>
            <a:endParaRPr lang="en-US" altLang="en-US" sz="3200" dirty="0"/>
          </a:p>
          <a:p>
            <a:pPr>
              <a:buFontTx/>
              <a:buNone/>
            </a:pPr>
            <a:r>
              <a:rPr lang="en-US" altLang="en-US" sz="3200" dirty="0"/>
              <a:t>3.  Seen in subject selection.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3320" y="1239951"/>
            <a:ext cx="2584654" cy="404409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>
                <a:ea typeface="ヒラギノ角ゴ Pro W3"/>
                <a:cs typeface="ヒラギノ角ゴ Pro W3"/>
              </a:rPr>
              <a:t> </a:t>
            </a:r>
          </a:p>
        </p:txBody>
      </p:sp>
      <p:pic>
        <p:nvPicPr>
          <p:cNvPr id="4" name="Picture 4" descr="time mag 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2180"/>
            <a:ext cx="4495801" cy="59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047" y="672028"/>
            <a:ext cx="45830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</a:t>
            </a:r>
            <a:r>
              <a:rPr lang="en-US" sz="4000" dirty="0"/>
              <a:t>Consequences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Unknown health needs,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Unable to improve health of some 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Guinea Pig Complex,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distrust of 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Distrust of medicine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Avoiding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Health Issues become more severe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Avoid immunizations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2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UNC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or pic of the Old Well Template" id="{9E634CE7-919C-422F-B1FD-2980A4BB4C75}" vid="{645ABE16-8174-4419-A891-0F3A4C19E2EE}"/>
    </a:ext>
  </a:extLst>
</a:theme>
</file>

<file path=ppt/theme/theme3.xml><?xml version="1.0" encoding="utf-8"?>
<a:theme xmlns:a="http://schemas.openxmlformats.org/drawingml/2006/main" name="Old We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owerpointUNC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mystifying the IRB, Global Health October 2018" id="{85D46D28-640F-456A-A2DC-02B1A92F7E45}" vid="{C0621AC6-2AC7-459F-B52D-C7B11258DF7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599</Words>
  <Application>Microsoft Office PowerPoint</Application>
  <PresentationFormat>Widescreen</PresentationFormat>
  <Paragraphs>94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powerpointUNC4</vt:lpstr>
      <vt:lpstr>Old Well</vt:lpstr>
      <vt:lpstr>powerpointUNC4</vt:lpstr>
      <vt:lpstr>PowerPoint Presentation</vt:lpstr>
      <vt:lpstr>45 CFR 46.111( 8)</vt:lpstr>
      <vt:lpstr>PowerPoint Presentation</vt:lpstr>
      <vt:lpstr>“Ethics &amp; Regulation of Clinical Research”   </vt:lpstr>
      <vt:lpstr>Belmont says...</vt:lpstr>
      <vt:lpstr>Belmont Commission</vt:lpstr>
      <vt:lpstr>Distributive Justice</vt:lpstr>
      <vt:lpstr>Belmont’s Justice </vt:lpstr>
      <vt:lpstr> </vt:lpstr>
      <vt:lpstr>Why is this included as a criteria?</vt:lpstr>
      <vt:lpstr>Protections for Vulnerable Populations</vt:lpstr>
      <vt:lpstr>Vulnerable Subjects &amp; 111 Criteria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Coley, Charlotte H</dc:creator>
  <cp:lastModifiedBy>Coley, Charlotte H</cp:lastModifiedBy>
  <cp:revision>91</cp:revision>
  <dcterms:created xsi:type="dcterms:W3CDTF">2020-10-02T19:07:44Z</dcterms:created>
  <dcterms:modified xsi:type="dcterms:W3CDTF">2021-03-01T17:42:58Z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537037228</vt:i4>
  </property>
  <property fmtid="{D5CDD505-2E9C-101B-9397-08002B2CF9AE}" pid="3" name="_NewReviewCycle">
    <vt:lpwstr/>
  </property>
  <property fmtid="{D5CDD505-2E9C-101B-9397-08002B2CF9AE}" pid="4" name="_EmailSubject">
    <vt:lpwstr>March IRB News </vt:lpwstr>
  </property>
  <property fmtid="{D5CDD505-2E9C-101B-9397-08002B2CF9AE}" pid="5" name="_AuthorEmail">
    <vt:lpwstr>chcoley@email.unc.edu</vt:lpwstr>
  </property>
  <property fmtid="{D5CDD505-2E9C-101B-9397-08002B2CF9AE}" pid="6" name="_AuthorEmailDisplayName">
    <vt:lpwstr>Coley, Charlotte H</vt:lpwstr>
  </property>
</Properties>
</file>