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7" r:id="rId2"/>
  </p:sldMasterIdLst>
  <p:notesMasterIdLst>
    <p:notesMasterId r:id="rId14"/>
  </p:notesMasterIdLst>
  <p:handoutMasterIdLst>
    <p:handoutMasterId r:id="rId15"/>
  </p:handoutMasterIdLst>
  <p:sldIdLst>
    <p:sldId id="256" r:id="rId3"/>
    <p:sldId id="391" r:id="rId4"/>
    <p:sldId id="411" r:id="rId5"/>
    <p:sldId id="412" r:id="rId6"/>
    <p:sldId id="395" r:id="rId7"/>
    <p:sldId id="403" r:id="rId8"/>
    <p:sldId id="396" r:id="rId9"/>
    <p:sldId id="394" r:id="rId10"/>
    <p:sldId id="402" r:id="rId11"/>
    <p:sldId id="407" r:id="rId12"/>
    <p:sldId id="413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15" autoAdjust="0"/>
    <p:restoredTop sz="92821" autoAdjust="0"/>
  </p:normalViewPr>
  <p:slideViewPr>
    <p:cSldViewPr snapToGrid="0" snapToObjects="1">
      <p:cViewPr>
        <p:scale>
          <a:sx n="50" d="100"/>
          <a:sy n="50" d="100"/>
        </p:scale>
        <p:origin x="107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3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IRB Member Meeting Education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August 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Charlotte Coley, MACT, CIP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E14E0-BE76-4B16-A451-72B5CC084E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11790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IRB Member Meeting Education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/>
              <a:t>August  2021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Charlotte Coley, MACT, CIP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A523E5-BB95-49AB-9EC3-CE8408486E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843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92" cy="6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3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43351-3B92-473F-886D-48B8ADC2C8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275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799"/>
            <a:ext cx="9144000" cy="965201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3" name="Picture 2" descr="kittner_070409_owell_fl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201" y="5936348"/>
            <a:ext cx="5274746" cy="870539"/>
          </a:xfrm>
          <a:prstGeom prst="rect">
            <a:avLst/>
          </a:prstGeom>
        </p:spPr>
      </p:pic>
      <p:pic>
        <p:nvPicPr>
          <p:cNvPr id="4" name="Picture 3" descr="large_white_tran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9" y="5994463"/>
            <a:ext cx="2675542" cy="738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801"/>
            <a:ext cx="9144000" cy="96520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>
            <a:outerShdw blurRad="136525" dist="88900" dir="11820000" sx="61000" sy="61000" algn="tl" rotWithShape="0">
              <a:schemeClr val="bg1">
                <a:lumMod val="75000"/>
                <a:alpha val="43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27" name="Picture 3" descr="small_white_tra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065838"/>
            <a:ext cx="226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lvl1pPr algn="ctr" defTabSz="457189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378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892" indent="-342892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31" indent="-285743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2972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348" indent="-228594" algn="l" defTabSz="457189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687457" y="722714"/>
            <a:ext cx="5752180" cy="106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Child Assent  &amp;  Waivers</a:t>
            </a:r>
          </a:p>
          <a:p>
            <a:pPr eaLnBrk="1" hangingPunct="1"/>
            <a:r>
              <a:rPr lang="en-US" sz="3200" dirty="0">
                <a:solidFill>
                  <a:schemeClr val="bg1"/>
                </a:solidFill>
              </a:rPr>
              <a:t>August  2021</a:t>
            </a:r>
          </a:p>
        </p:txBody>
      </p:sp>
      <p:pic>
        <p:nvPicPr>
          <p:cNvPr id="2" name="Picture 1" descr="large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06" y="5554923"/>
            <a:ext cx="3406055" cy="9400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4528EB-CC5C-4341-90C9-E0FF11EA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8972"/>
          </a:xfrm>
        </p:spPr>
        <p:txBody>
          <a:bodyPr/>
          <a:lstStyle/>
          <a:p>
            <a:r>
              <a:rPr lang="en-US" dirty="0"/>
              <a:t>Child Assent Summary 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EAA23CF-8B71-419F-BCB9-9EE57293B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203921"/>
              </p:ext>
            </p:extLst>
          </p:nvPr>
        </p:nvGraphicFramePr>
        <p:xfrm>
          <a:off x="591015" y="1215483"/>
          <a:ext cx="8095786" cy="28435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20154">
                  <a:extLst>
                    <a:ext uri="{9D8B030D-6E8A-4147-A177-3AD203B41FA5}">
                      <a16:colId xmlns:a16="http://schemas.microsoft.com/office/drawing/2014/main" val="1030434320"/>
                    </a:ext>
                  </a:extLst>
                </a:gridCol>
                <a:gridCol w="1668908">
                  <a:extLst>
                    <a:ext uri="{9D8B030D-6E8A-4147-A177-3AD203B41FA5}">
                      <a16:colId xmlns:a16="http://schemas.microsoft.com/office/drawing/2014/main" val="112803773"/>
                    </a:ext>
                  </a:extLst>
                </a:gridCol>
                <a:gridCol w="1668908">
                  <a:extLst>
                    <a:ext uri="{9D8B030D-6E8A-4147-A177-3AD203B41FA5}">
                      <a16:colId xmlns:a16="http://schemas.microsoft.com/office/drawing/2014/main" val="1023685341"/>
                    </a:ext>
                  </a:extLst>
                </a:gridCol>
                <a:gridCol w="1668908">
                  <a:extLst>
                    <a:ext uri="{9D8B030D-6E8A-4147-A177-3AD203B41FA5}">
                      <a16:colId xmlns:a16="http://schemas.microsoft.com/office/drawing/2014/main" val="2720608050"/>
                    </a:ext>
                  </a:extLst>
                </a:gridCol>
                <a:gridCol w="1668908">
                  <a:extLst>
                    <a:ext uri="{9D8B030D-6E8A-4147-A177-3AD203B41FA5}">
                      <a16:colId xmlns:a16="http://schemas.microsoft.com/office/drawing/2014/main" val="12962324"/>
                    </a:ext>
                  </a:extLst>
                </a:gridCol>
              </a:tblGrid>
              <a:tr h="381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0-6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 7-12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12-17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 18+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248776"/>
                  </a:ext>
                </a:extLst>
              </a:tr>
              <a:tr h="381581">
                <a:tc>
                  <a:txBody>
                    <a:bodyPr/>
                    <a:lstStyle/>
                    <a:p>
                      <a:r>
                        <a:rPr lang="en-US" b="1" dirty="0"/>
                        <a:t>Waived*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571729"/>
                  </a:ext>
                </a:extLst>
              </a:tr>
              <a:tr h="658618">
                <a:tc>
                  <a:txBody>
                    <a:bodyPr/>
                    <a:lstStyle/>
                    <a:p>
                      <a:r>
                        <a:rPr lang="en-US" b="1" dirty="0"/>
                        <a:t>Information Sheet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771518"/>
                  </a:ext>
                </a:extLst>
              </a:tr>
              <a:tr h="381581">
                <a:tc>
                  <a:txBody>
                    <a:bodyPr/>
                    <a:lstStyle/>
                    <a:p>
                      <a:r>
                        <a:rPr lang="en-US" b="1" dirty="0"/>
                        <a:t>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253518"/>
                  </a:ext>
                </a:extLst>
              </a:tr>
              <a:tr h="381581">
                <a:tc>
                  <a:txBody>
                    <a:bodyPr/>
                    <a:lstStyle/>
                    <a:p>
                      <a:r>
                        <a:rPr lang="en-US" b="1" dirty="0"/>
                        <a:t>Signed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72925"/>
                  </a:ext>
                </a:extLst>
              </a:tr>
              <a:tr h="658618">
                <a:tc>
                  <a:txBody>
                    <a:bodyPr/>
                    <a:lstStyle/>
                    <a:p>
                      <a:r>
                        <a:rPr lang="en-US" b="1" dirty="0"/>
                        <a:t>Signed Adult ICF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9347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E989CA8-0446-4ED7-A33A-54640F4282AC}"/>
              </a:ext>
            </a:extLst>
          </p:cNvPr>
          <p:cNvSpPr txBox="1"/>
          <p:nvPr/>
        </p:nvSpPr>
        <p:spPr>
          <a:xfrm>
            <a:off x="457200" y="4192627"/>
            <a:ext cx="83076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*Waived</a:t>
            </a:r>
            <a:r>
              <a:rPr lang="en-US" sz="2000" dirty="0"/>
              <a:t> :  </a:t>
            </a:r>
          </a:p>
          <a:p>
            <a:r>
              <a:rPr lang="en-US" sz="2000" dirty="0"/>
              <a:t>1: if child  unable to  provide based on age, maturity or psychological state. </a:t>
            </a:r>
          </a:p>
          <a:p>
            <a:r>
              <a:rPr lang="en-US" sz="2000" dirty="0"/>
              <a:t>2:  Capability so limited  that child cannot reasonably be consulted</a:t>
            </a:r>
          </a:p>
          <a:p>
            <a:r>
              <a:rPr lang="en-US" sz="2000" dirty="0"/>
              <a:t>3: Research holds only prospect of direct benefit  &amp; not available outside research</a:t>
            </a:r>
            <a:endParaRPr lang="en-US" dirty="0"/>
          </a:p>
        </p:txBody>
      </p:sp>
      <p:pic>
        <p:nvPicPr>
          <p:cNvPr id="10" name="Picture 9" descr="MCj03614020000[1]">
            <a:extLst>
              <a:ext uri="{FF2B5EF4-FFF2-40B4-BE49-F238E27FC236}">
                <a16:creationId xmlns:a16="http://schemas.microsoft.com/office/drawing/2014/main" id="{BDDC087A-5744-41A8-99B6-5D0307459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41173" y="216094"/>
            <a:ext cx="801790" cy="78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14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444" y="546101"/>
            <a:ext cx="3048855" cy="515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6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The Federal Regulations:  Subpart 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12800" dirty="0">
                <a:solidFill>
                  <a:schemeClr val="tx2"/>
                </a:solidFill>
              </a:rPr>
              <a:t>Risk Categories Based On:	</a:t>
            </a:r>
          </a:p>
          <a:p>
            <a:pPr>
              <a:buNone/>
            </a:pPr>
            <a:r>
              <a:rPr lang="en-US" sz="12800" dirty="0">
                <a:solidFill>
                  <a:schemeClr val="tx2"/>
                </a:solidFill>
              </a:rPr>
              <a:t>	-- Level of Risk							</a:t>
            </a:r>
          </a:p>
          <a:p>
            <a:pPr>
              <a:buNone/>
            </a:pPr>
            <a:r>
              <a:rPr lang="en-US" sz="12800" dirty="0">
                <a:solidFill>
                  <a:schemeClr val="tx2"/>
                </a:solidFill>
              </a:rPr>
              <a:t>	-- Potential for Benefit </a:t>
            </a:r>
          </a:p>
          <a:p>
            <a:pPr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8000" b="1" i="1" dirty="0">
                <a:solidFill>
                  <a:srgbClr val="FF0000"/>
                </a:solidFill>
              </a:rPr>
              <a:t>[Don’t forget: include  your assessment </a:t>
            </a:r>
          </a:p>
          <a:p>
            <a:pPr>
              <a:buNone/>
            </a:pPr>
            <a:r>
              <a:rPr lang="en-US" sz="8000" b="1" i="1" dirty="0">
                <a:solidFill>
                  <a:srgbClr val="FF0000"/>
                </a:solidFill>
              </a:rPr>
              <a:t>on  the Checklist &amp; record in the minutes}</a:t>
            </a:r>
          </a:p>
          <a:p>
            <a:pPr>
              <a:buNone/>
            </a:pPr>
            <a:r>
              <a:rPr lang="en-US" sz="7000" i="1" dirty="0">
                <a:solidFill>
                  <a:srgbClr val="FF0000"/>
                </a:solidFill>
              </a:rPr>
              <a:t> </a:t>
            </a:r>
            <a:endParaRPr lang="en-US" sz="4400" i="1" dirty="0">
              <a:solidFill>
                <a:srgbClr val="FF0000"/>
              </a:solidFill>
            </a:endParaRPr>
          </a:p>
        </p:txBody>
      </p:sp>
      <p:pic>
        <p:nvPicPr>
          <p:cNvPr id="6" name="Picture 5" descr="MCj03614020000[1]">
            <a:extLst>
              <a:ext uri="{FF2B5EF4-FFF2-40B4-BE49-F238E27FC236}">
                <a16:creationId xmlns:a16="http://schemas.microsoft.com/office/drawing/2014/main" id="{8FDC243C-41A6-41AF-9381-53FF757F5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564307" y="2386646"/>
            <a:ext cx="2122493" cy="20847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3CC9A-32E1-4DA3-84B0-1D9F5F06A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8903"/>
          </a:xfrm>
        </p:spPr>
        <p:txBody>
          <a:bodyPr/>
          <a:lstStyle/>
          <a:p>
            <a:r>
              <a:rPr lang="en-US" sz="3200" dirty="0"/>
              <a:t>Risk Categories of Child Research &amp; ICF Parental Signatures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2716C-A2F2-49C7-8773-BDFA3C487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" y="1293542"/>
            <a:ext cx="8842917" cy="4572000"/>
          </a:xfrm>
        </p:spPr>
        <p:txBody>
          <a:bodyPr/>
          <a:lstStyle/>
          <a:p>
            <a:pPr lvl="0"/>
            <a:r>
              <a:rPr lang="en-US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§46.404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Research 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not involving greater than minimal risk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.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i="1" dirty="0">
                <a:solidFill>
                  <a:srgbClr val="00B050"/>
                </a:solidFill>
                <a:latin typeface="Calibri" panose="020F0502020204030204" pitchFamily="34" charset="0"/>
              </a:rPr>
              <a:t>1 or 2 parent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signature as determined by the IRB</a:t>
            </a:r>
          </a:p>
          <a:p>
            <a:pPr lvl="0"/>
            <a:endParaRPr lang="en-US" sz="105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§46.405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Research involving 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greater than minimal risk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but presenting the prospect of direct benefit to the individual subjects.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i="1" dirty="0">
                <a:solidFill>
                  <a:srgbClr val="00B050"/>
                </a:solidFill>
                <a:latin typeface="Calibri" panose="020F0502020204030204" pitchFamily="34" charset="0"/>
              </a:rPr>
              <a:t>1 or 2 parent 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</a:rPr>
              <a:t>signature as determined by the IRB</a:t>
            </a:r>
          </a:p>
          <a:p>
            <a:pPr lvl="0"/>
            <a:endParaRPr lang="en-US" sz="11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/>
            <a:r>
              <a:rPr lang="en-US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§46.406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Research involving </a:t>
            </a:r>
            <a:r>
              <a:rPr lang="en-US" sz="2000" b="1" i="1" dirty="0">
                <a:solidFill>
                  <a:srgbClr val="FF0000"/>
                </a:solidFill>
                <a:latin typeface="Calibri" panose="020F0502020204030204" pitchFamily="34" charset="0"/>
              </a:rPr>
              <a:t>greater than minimal risk and no prospect of direct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benefit to individual subjects, but likely to yield generalizable knowledge about the subject's disorder or condition.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B050"/>
                </a:solidFill>
                <a:latin typeface="Calibri" panose="020F0502020204030204" pitchFamily="34" charset="0"/>
              </a:rPr>
              <a:t>2 parent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</a:rPr>
              <a:t>signature required unless one parent is deceased, unknown, incompetent or not reasonably available or when only one parent has legal responsibility for the care and custody of the child. </a:t>
            </a:r>
          </a:p>
          <a:p>
            <a:pPr lvl="0"/>
            <a:r>
              <a:rPr lang="en-US" sz="1800" b="1" dirty="0">
                <a:solidFill>
                  <a:srgbClr val="C00000"/>
                </a:solidFill>
                <a:latin typeface="Calibri" panose="020F0502020204030204" pitchFamily="34" charset="0"/>
              </a:rPr>
              <a:t>§46.407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Research not otherwise approvable which presents an opportunity to understand, prevent, or alleviate a serious problem affecting the health or welfare of children.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100" b="1" i="1" dirty="0">
                <a:solidFill>
                  <a:srgbClr val="00B050"/>
                </a:solidFill>
                <a:latin typeface="Calibri" panose="020F0502020204030204" pitchFamily="34" charset="0"/>
              </a:rPr>
              <a:t>2 parent </a:t>
            </a:r>
            <a:r>
              <a:rPr lang="en-US" sz="1100" b="1" dirty="0">
                <a:solidFill>
                  <a:srgbClr val="0070C0"/>
                </a:solidFill>
                <a:latin typeface="Calibri" panose="020F0502020204030204" pitchFamily="34" charset="0"/>
              </a:rPr>
              <a:t>signature required unless one parent is deceased, unknown, incompetent or not reasonably available or when only one parent has legal responsibility for the care and custody of the child.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25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84CEF-27B1-4F86-91C1-15A93351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Assessment of Child Research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CCEA0B-303E-43D7-9B9C-986A8BF43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136320"/>
              </p:ext>
            </p:extLst>
          </p:nvPr>
        </p:nvGraphicFramePr>
        <p:xfrm>
          <a:off x="457200" y="1277619"/>
          <a:ext cx="8229600" cy="4005061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69434">
                  <a:extLst>
                    <a:ext uri="{9D8B030D-6E8A-4147-A177-3AD203B41FA5}">
                      <a16:colId xmlns:a16="http://schemas.microsoft.com/office/drawing/2014/main" val="3711468229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2970817851"/>
                    </a:ext>
                  </a:extLst>
                </a:gridCol>
                <a:gridCol w="2676292">
                  <a:extLst>
                    <a:ext uri="{9D8B030D-6E8A-4147-A177-3AD203B41FA5}">
                      <a16:colId xmlns:a16="http://schemas.microsoft.com/office/drawing/2014/main" val="421418463"/>
                    </a:ext>
                  </a:extLst>
                </a:gridCol>
                <a:gridCol w="836342">
                  <a:extLst>
                    <a:ext uri="{9D8B030D-6E8A-4147-A177-3AD203B41FA5}">
                      <a16:colId xmlns:a16="http://schemas.microsoft.com/office/drawing/2014/main" val="3822972193"/>
                    </a:ext>
                  </a:extLst>
                </a:gridCol>
                <a:gridCol w="1984917">
                  <a:extLst>
                    <a:ext uri="{9D8B030D-6E8A-4147-A177-3AD203B41FA5}">
                      <a16:colId xmlns:a16="http://schemas.microsoft.com/office/drawing/2014/main" val="240824177"/>
                    </a:ext>
                  </a:extLst>
                </a:gridCol>
              </a:tblGrid>
              <a:tr h="6094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Risk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Benefit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Parents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382112"/>
                  </a:ext>
                </a:extLst>
              </a:tr>
              <a:tr h="4319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Less than 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307897"/>
                  </a:ext>
                </a:extLst>
              </a:tr>
              <a:tr h="5681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Greater than 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Prospect of  direct benefit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X* as determined by the IRB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135641"/>
                  </a:ext>
                </a:extLst>
              </a:tr>
              <a:tr h="10551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Greater than minimal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prospect of direct benefit, but likely to generate generalizable knowledge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231678"/>
                  </a:ext>
                </a:extLst>
              </a:tr>
              <a:tr h="12986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Not otherwise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Opportunity to understand, prevent or alleviate a serious problem affecting the health of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X*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4695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BA9A9E2-47EE-40CF-A372-E4D19700D76F}"/>
              </a:ext>
            </a:extLst>
          </p:cNvPr>
          <p:cNvSpPr txBox="1"/>
          <p:nvPr/>
        </p:nvSpPr>
        <p:spPr>
          <a:xfrm flipH="1">
            <a:off x="457200" y="5282680"/>
            <a:ext cx="843032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/>
              <a:t>* </a:t>
            </a:r>
            <a:r>
              <a:rPr lang="en-US" sz="2000" dirty="0">
                <a:solidFill>
                  <a:srgbClr val="FF0000"/>
                </a:solidFill>
              </a:rPr>
              <a:t>2 parent  signatures unless</a:t>
            </a:r>
            <a:r>
              <a:rPr lang="en-US" sz="2000" dirty="0"/>
              <a:t>: </a:t>
            </a:r>
            <a:r>
              <a:rPr lang="en-US" sz="1800" b="1" i="1" dirty="0">
                <a:solidFill>
                  <a:srgbClr val="002060"/>
                </a:solidFill>
              </a:rPr>
              <a:t>Only 1 parent has custody,  or Parent is </a:t>
            </a:r>
            <a:r>
              <a:rPr lang="en-US" sz="1800" b="1" dirty="0">
                <a:solidFill>
                  <a:srgbClr val="002060"/>
                </a:solidFill>
              </a:rPr>
              <a:t>deceased, unknown, incompetent, or not reasonably available</a:t>
            </a:r>
            <a:r>
              <a:rPr lang="en-US" sz="1800" b="1" i="1" dirty="0">
                <a:solidFill>
                  <a:srgbClr val="002060"/>
                </a:solidFill>
              </a:rPr>
              <a:t>,</a:t>
            </a:r>
            <a:r>
              <a:rPr lang="en-US" sz="1600" dirty="0"/>
              <a:t>  </a:t>
            </a:r>
          </a:p>
        </p:txBody>
      </p:sp>
      <p:pic>
        <p:nvPicPr>
          <p:cNvPr id="6" name="Picture 5" descr="MCj03614020000[1]">
            <a:extLst>
              <a:ext uri="{FF2B5EF4-FFF2-40B4-BE49-F238E27FC236}">
                <a16:creationId xmlns:a16="http://schemas.microsoft.com/office/drawing/2014/main" id="{4AB98967-4886-4D8E-851C-0DF6BFC57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819477" y="110695"/>
            <a:ext cx="1068045" cy="104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19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Assent of Children           </a:t>
            </a:r>
            <a:br>
              <a:rPr lang="en-US" b="1" dirty="0">
                <a:solidFill>
                  <a:schemeClr val="tx2"/>
                </a:solidFill>
              </a:rPr>
            </a:b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482"/>
            <a:ext cx="8229600" cy="4728117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Assent</a:t>
            </a:r>
            <a:r>
              <a:rPr lang="en-US" sz="2800" dirty="0">
                <a:solidFill>
                  <a:schemeClr val="tx2"/>
                </a:solidFill>
              </a:rPr>
              <a:t>                </a:t>
            </a:r>
            <a:r>
              <a:rPr lang="en-US" sz="2400" dirty="0">
                <a:solidFill>
                  <a:schemeClr val="tx2"/>
                </a:solidFill>
              </a:rPr>
              <a:t>Informed Consent 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 child's affirmative agreement to participate in research</a:t>
            </a: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The age, maturity, and psychological state of the children involved</a:t>
            </a:r>
          </a:p>
          <a:p>
            <a:endParaRPr lang="en-US" sz="9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In general, at UNC ages 7-17 asked either verbal or written assent obtained.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Don’t forget  to inform child when new information  available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IRB ‘s job is to determine  what is the most appropriate verbal assent plan for the child in this study. 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575" y="105285"/>
            <a:ext cx="1106355" cy="1635551"/>
          </a:xfrm>
          <a:prstGeom prst="rect">
            <a:avLst/>
          </a:prstGeom>
        </p:spPr>
      </p:pic>
      <p:sp>
        <p:nvSpPr>
          <p:cNvPr id="7" name="Not Equal 6">
            <a:extLst>
              <a:ext uri="{FF2B5EF4-FFF2-40B4-BE49-F238E27FC236}">
                <a16:creationId xmlns:a16="http://schemas.microsoft.com/office/drawing/2014/main" id="{B74B77CE-F866-43DD-AAE1-205078A937E9}"/>
              </a:ext>
            </a:extLst>
          </p:cNvPr>
          <p:cNvSpPr/>
          <p:nvPr/>
        </p:nvSpPr>
        <p:spPr>
          <a:xfrm>
            <a:off x="1863038" y="1215482"/>
            <a:ext cx="1003300" cy="525354"/>
          </a:xfrm>
          <a:prstGeom prst="mathNotEqual">
            <a:avLst/>
          </a:prstGeom>
          <a:ln w="63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When NO means NO &amp;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When parent(s) can overrule a child’s 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2060"/>
                </a:solidFill>
              </a:rPr>
              <a:t>Any child asked for assent and says NO, then NO means NO.  </a:t>
            </a: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UNLESS</a:t>
            </a:r>
          </a:p>
          <a:p>
            <a:r>
              <a:rPr lang="en-US" sz="2800" dirty="0">
                <a:solidFill>
                  <a:srgbClr val="002060"/>
                </a:solidFill>
              </a:rPr>
              <a:t>Child lacks capacity to give assent initially</a:t>
            </a:r>
          </a:p>
          <a:p>
            <a:r>
              <a:rPr lang="en-US" sz="2800" dirty="0">
                <a:solidFill>
                  <a:srgbClr val="002060"/>
                </a:solidFill>
              </a:rPr>
              <a:t> Research study holds only prospect for possible benefit for the child’s condition; then parent(s) can overrule their no.  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Provide  informational  sheet,  Don’t ask if don’t plan to accept their NO. 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72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8474"/>
          </a:xfrm>
        </p:spPr>
        <p:txBody>
          <a:bodyPr/>
          <a:lstStyle/>
          <a:p>
            <a:r>
              <a:rPr lang="en-US" sz="3600" b="1" dirty="0">
                <a:solidFill>
                  <a:schemeClr val="tx2"/>
                </a:solidFill>
              </a:rPr>
              <a:t>Waiver of Child Assent  is  NOT Required  When….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171"/>
            <a:ext cx="8229600" cy="4121096"/>
          </a:xfrm>
        </p:spPr>
        <p:txBody>
          <a:bodyPr>
            <a:normAutofit fontScale="77500" lnSpcReduction="20000"/>
          </a:bodyPr>
          <a:lstStyle/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3400" dirty="0">
                <a:solidFill>
                  <a:schemeClr val="tx2"/>
                </a:solidFill>
              </a:rPr>
              <a:t>Limited capability, both developmental stage &amp; capacity  (generally children age 0-6)</a:t>
            </a:r>
          </a:p>
          <a:p>
            <a:endParaRPr lang="en-US" sz="2300" dirty="0">
              <a:solidFill>
                <a:schemeClr val="tx2"/>
              </a:solidFill>
            </a:endParaRPr>
          </a:p>
          <a:p>
            <a:r>
              <a:rPr lang="en-US" sz="3400" dirty="0">
                <a:solidFill>
                  <a:schemeClr val="tx2"/>
                </a:solidFill>
              </a:rPr>
              <a:t>The research intervention/procedure holds out a prospect of direct benefit that is important to the health or well being of the child and is available only in the context of the research. </a:t>
            </a:r>
            <a:r>
              <a:rPr lang="en-US" sz="3400" b="1" dirty="0">
                <a:solidFill>
                  <a:srgbClr val="FF0000"/>
                </a:solidFill>
              </a:rPr>
              <a:t>If FDA must meet 405 &amp; provide information sheet  only to child without asking permission. </a:t>
            </a:r>
          </a:p>
          <a:p>
            <a:endParaRPr lang="en-US" sz="1700" dirty="0">
              <a:solidFill>
                <a:schemeClr val="tx2"/>
              </a:solidFill>
            </a:endParaRPr>
          </a:p>
          <a:p>
            <a:r>
              <a:rPr lang="en-US" sz="3400" dirty="0">
                <a:solidFill>
                  <a:schemeClr val="tx2"/>
                </a:solidFill>
              </a:rPr>
              <a:t>Waived under 45 CFR 46.116 – impracticable 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8" y="274638"/>
            <a:ext cx="8672512" cy="66153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Waiver of Parental or Legal Guardian Permission When…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14" y="1208315"/>
            <a:ext cx="8430986" cy="456111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solidFill>
                  <a:schemeClr val="tx2"/>
                </a:solidFill>
              </a:rPr>
              <a:t>Normal criteria for waiver of consent per .116 </a:t>
            </a:r>
            <a:r>
              <a:rPr lang="en-US" sz="2800" dirty="0">
                <a:solidFill>
                  <a:schemeClr val="tx2"/>
                </a:solidFill>
              </a:rPr>
              <a:t>– </a:t>
            </a:r>
            <a:r>
              <a:rPr lang="en-US" sz="2600" dirty="0">
                <a:solidFill>
                  <a:schemeClr val="tx2"/>
                </a:solidFill>
              </a:rPr>
              <a:t>impracticable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US" sz="2600" dirty="0">
              <a:solidFill>
                <a:schemeClr val="tx2"/>
              </a:solidFill>
            </a:endParaRPr>
          </a:p>
          <a:p>
            <a:endParaRPr lang="en-US" sz="1700" dirty="0">
              <a:solidFill>
                <a:schemeClr val="tx2"/>
              </a:solidFill>
            </a:endParaRPr>
          </a:p>
          <a:p>
            <a:r>
              <a:rPr lang="en-US" sz="2600" dirty="0">
                <a:solidFill>
                  <a:schemeClr val="tx2"/>
                </a:solidFill>
              </a:rPr>
              <a:t>If a “research protocol is designed for conditions or for a subject populations for which </a:t>
            </a:r>
            <a:r>
              <a:rPr lang="en-US" sz="2600" b="1" i="1" dirty="0">
                <a:solidFill>
                  <a:srgbClr val="FF0000"/>
                </a:solidFill>
              </a:rPr>
              <a:t>parental or guardian permission is not a reasonable requirement to protect the subjects (for example, neglected or abused children)</a:t>
            </a:r>
            <a:r>
              <a:rPr lang="en-US" sz="2600" dirty="0">
                <a:solidFill>
                  <a:srgbClr val="FF0000"/>
                </a:solidFill>
              </a:rPr>
              <a:t>, </a:t>
            </a:r>
            <a:r>
              <a:rPr lang="en-US" sz="2600" dirty="0">
                <a:solidFill>
                  <a:schemeClr val="tx2"/>
                </a:solidFill>
              </a:rPr>
              <a:t>it may waive the consent requirements.”</a:t>
            </a:r>
          </a:p>
          <a:p>
            <a:pPr marL="0" indent="0">
              <a:buNone/>
            </a:pPr>
            <a:endParaRPr lang="en-US" sz="1000" dirty="0">
              <a:solidFill>
                <a:schemeClr val="tx2"/>
              </a:solidFill>
            </a:endParaRPr>
          </a:p>
          <a:p>
            <a:r>
              <a:rPr lang="en-US" sz="2600" dirty="0">
                <a:solidFill>
                  <a:schemeClr val="tx2"/>
                </a:solidFill>
              </a:rPr>
              <a:t>Investigators must provide, and the IRB must agree that: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an appropriate mechanism for protecting the children who will participate as subjects in the research is substituted, </a:t>
            </a:r>
            <a:r>
              <a:rPr lang="en-US" sz="3000" b="1" i="1" dirty="0">
                <a:solidFill>
                  <a:srgbClr val="FF0000"/>
                </a:solidFill>
              </a:rPr>
              <a:t>and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600" b="1" dirty="0">
                <a:solidFill>
                  <a:schemeClr val="tx2"/>
                </a:solidFill>
              </a:rPr>
              <a:t>the waiver is not inconsistent with Federal, State, or local law.</a:t>
            </a:r>
          </a:p>
          <a:p>
            <a:endParaRPr lang="en-US" sz="1000" b="1" i="1" dirty="0">
              <a:solidFill>
                <a:schemeClr val="tx2"/>
              </a:solidFill>
            </a:endParaRPr>
          </a:p>
          <a:p>
            <a:endParaRPr lang="en-US" sz="2600" b="1" dirty="0">
              <a:solidFill>
                <a:srgbClr val="FF0000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Consent of children when they reach majority &amp; study continues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Once a child subject reaches the age of majority –generally 18—they must be re-consented as a study participant using an adult consent form.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400" y="3229959"/>
            <a:ext cx="2733499" cy="24523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98" y="3229959"/>
            <a:ext cx="3022503" cy="219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4575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ild Risk Asssessment &amp; Asseent August 2018" id="{47EA5F4C-6FA9-4D84-8C48-694DEA253774}" vid="{3CFE9C84-77EE-4CCE-8F64-9639E8183E50}"/>
    </a:ext>
  </a:extLst>
</a:theme>
</file>

<file path=ppt/theme/theme2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mystifying the IRB, Global Health October 2018" id="{85D46D28-640F-456A-A2DC-02B1A92F7E45}" vid="{C0621AC6-2AC7-459F-B52D-C7B11258DF7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 Risk Asssessment &amp; Asseent August 2018</Template>
  <TotalTime>388</TotalTime>
  <Words>795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powerpointUNC4</vt:lpstr>
      <vt:lpstr>powerpointUNC4</vt:lpstr>
      <vt:lpstr>PowerPoint Presentation</vt:lpstr>
      <vt:lpstr>The Federal Regulations:  Subpart D</vt:lpstr>
      <vt:lpstr>Risk Categories of Child Research &amp; ICF Parental Signatures Needed</vt:lpstr>
      <vt:lpstr>Risk Assessment of Child Research </vt:lpstr>
      <vt:lpstr>Assent of Children            </vt:lpstr>
      <vt:lpstr>When NO means NO &amp; When parent(s) can overrule a child’s no</vt:lpstr>
      <vt:lpstr>Waiver of Child Assent  is  NOT Required  When….</vt:lpstr>
      <vt:lpstr>Waiver of Parental or Legal Guardian Permission When…</vt:lpstr>
      <vt:lpstr>Consent of children when they reach majority &amp; study continues</vt:lpstr>
      <vt:lpstr>Child Assent Summary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Coley, Charlotte H</dc:creator>
  <cp:lastModifiedBy>Charlotte Coley</cp:lastModifiedBy>
  <cp:revision>16</cp:revision>
  <cp:lastPrinted>2021-08-02T15:01:59Z</cp:lastPrinted>
  <dcterms:created xsi:type="dcterms:W3CDTF">2021-07-28T20:29:11Z</dcterms:created>
  <dcterms:modified xsi:type="dcterms:W3CDTF">2021-08-02T16:50:23Z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1218340197</vt:i4>
  </property>
  <property fmtid="{D5CDD505-2E9C-101B-9397-08002B2CF9AE}" pid="3" name="_NewReviewCycle">
    <vt:lpwstr/>
  </property>
  <property fmtid="{D5CDD505-2E9C-101B-9397-08002B2CF9AE}" pid="4" name="_EmailSubject">
    <vt:lpwstr>August IRB News</vt:lpwstr>
  </property>
  <property fmtid="{D5CDD505-2E9C-101B-9397-08002B2CF9AE}" pid="5" name="_AuthorEmail">
    <vt:lpwstr>chcoley@email.unc.edu</vt:lpwstr>
  </property>
  <property fmtid="{D5CDD505-2E9C-101B-9397-08002B2CF9AE}" pid="6" name="_AuthorEmailDisplayName">
    <vt:lpwstr>Coley, Charlotte H</vt:lpwstr>
  </property>
</Properties>
</file>