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0" r:id="rId3"/>
  </p:sldMasterIdLst>
  <p:notesMasterIdLst>
    <p:notesMasterId r:id="rId47"/>
  </p:notesMasterIdLst>
  <p:sldIdLst>
    <p:sldId id="352" r:id="rId4"/>
    <p:sldId id="398" r:id="rId5"/>
    <p:sldId id="362" r:id="rId6"/>
    <p:sldId id="370" r:id="rId7"/>
    <p:sldId id="371" r:id="rId8"/>
    <p:sldId id="372" r:id="rId9"/>
    <p:sldId id="399" r:id="rId10"/>
    <p:sldId id="380" r:id="rId11"/>
    <p:sldId id="400" r:id="rId12"/>
    <p:sldId id="401" r:id="rId13"/>
    <p:sldId id="402" r:id="rId14"/>
    <p:sldId id="403" r:id="rId15"/>
    <p:sldId id="404" r:id="rId16"/>
    <p:sldId id="374" r:id="rId17"/>
    <p:sldId id="381" r:id="rId18"/>
    <p:sldId id="405" r:id="rId19"/>
    <p:sldId id="406" r:id="rId20"/>
    <p:sldId id="408" r:id="rId21"/>
    <p:sldId id="388" r:id="rId22"/>
    <p:sldId id="407" r:id="rId23"/>
    <p:sldId id="377" r:id="rId24"/>
    <p:sldId id="410" r:id="rId25"/>
    <p:sldId id="387" r:id="rId26"/>
    <p:sldId id="411" r:id="rId27"/>
    <p:sldId id="412" r:id="rId28"/>
    <p:sldId id="413" r:id="rId29"/>
    <p:sldId id="414" r:id="rId30"/>
    <p:sldId id="415" r:id="rId31"/>
    <p:sldId id="416" r:id="rId32"/>
    <p:sldId id="417" r:id="rId33"/>
    <p:sldId id="418" r:id="rId34"/>
    <p:sldId id="420" r:id="rId35"/>
    <p:sldId id="421" r:id="rId36"/>
    <p:sldId id="275" r:id="rId37"/>
    <p:sldId id="422" r:id="rId38"/>
    <p:sldId id="424" r:id="rId39"/>
    <p:sldId id="423" r:id="rId40"/>
    <p:sldId id="428" r:id="rId41"/>
    <p:sldId id="426" r:id="rId42"/>
    <p:sldId id="425" r:id="rId43"/>
    <p:sldId id="429" r:id="rId44"/>
    <p:sldId id="409" r:id="rId45"/>
    <p:sldId id="42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5076" autoAdjust="0"/>
  </p:normalViewPr>
  <p:slideViewPr>
    <p:cSldViewPr snapToGrid="0">
      <p:cViewPr varScale="1">
        <p:scale>
          <a:sx n="63" d="100"/>
          <a:sy n="63" d="100"/>
        </p:scale>
        <p:origin x="312"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ustomXml" Target="../customXml/item2.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35E6D-623D-4FA4-ACEA-9809F0902FB8}"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7FBAA-BEDD-4555-B88F-40F6D9E0C8E8}" type="slidenum">
              <a:rPr lang="en-US" smtClean="0"/>
              <a:t>‹#›</a:t>
            </a:fld>
            <a:endParaRPr lang="en-US" dirty="0"/>
          </a:p>
        </p:txBody>
      </p:sp>
    </p:spTree>
    <p:extLst>
      <p:ext uri="{BB962C8B-B14F-4D97-AF65-F5344CB8AC3E}">
        <p14:creationId xmlns:p14="http://schemas.microsoft.com/office/powerpoint/2010/main" val="67936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DHHS – Department of Health and Human Services</a:t>
            </a:r>
          </a:p>
          <a:p>
            <a:r>
              <a:rPr lang="en-US" dirty="0"/>
              <a:t>OHRP – Office for Human Research Protections</a:t>
            </a:r>
          </a:p>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a:t>
            </a:fld>
            <a:endParaRPr lang="en-US" dirty="0"/>
          </a:p>
        </p:txBody>
      </p:sp>
    </p:spTree>
    <p:extLst>
      <p:ext uri="{BB962C8B-B14F-4D97-AF65-F5344CB8AC3E}">
        <p14:creationId xmlns:p14="http://schemas.microsoft.com/office/powerpoint/2010/main" val="376195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that ONLY includes. If other data collection methods are used, can’t qualify for exemption.</a:t>
            </a:r>
          </a:p>
          <a:p>
            <a:pPr marL="171450" indent="-171450">
              <a:buFont typeface="Arial" panose="020B0604020202020204" pitchFamily="34" charset="0"/>
              <a:buChar char="•"/>
            </a:pPr>
            <a:r>
              <a:rPr lang="en-US" dirty="0"/>
              <a:t>Focus groups are included in “interview procedures”</a:t>
            </a:r>
          </a:p>
          <a:p>
            <a:pPr marL="171450" indent="-171450">
              <a:buFont typeface="Arial" panose="020B0604020202020204" pitchFamily="34" charset="0"/>
              <a:buChar char="•"/>
            </a:pPr>
            <a:r>
              <a:rPr lang="en-US" dirty="0"/>
              <a:t>If at least one of the criteria is met </a:t>
            </a:r>
          </a:p>
          <a:p>
            <a:pPr marL="628650" lvl="1" indent="-171450">
              <a:buFont typeface="Arial" panose="020B0604020202020204" pitchFamily="34" charset="0"/>
              <a:buChar char="•"/>
            </a:pPr>
            <a:r>
              <a:rPr lang="en-US" dirty="0"/>
              <a:t>It is ok to only check one. They don’t have to check i or iii even if you really want them to</a:t>
            </a:r>
          </a:p>
          <a:p>
            <a:pPr marL="628650" lvl="1" indent="-171450">
              <a:buFont typeface="Arial" panose="020B0604020202020204" pitchFamily="34" charset="0"/>
              <a:buChar char="•"/>
            </a:pPr>
            <a:r>
              <a:rPr lang="en-US" dirty="0"/>
              <a:t>(i) Anonymous data</a:t>
            </a:r>
          </a:p>
          <a:p>
            <a:pPr marL="628650" lvl="1" indent="-171450">
              <a:buFont typeface="Arial" panose="020B0604020202020204" pitchFamily="34" charset="0"/>
              <a:buChar char="•"/>
            </a:pPr>
            <a:r>
              <a:rPr lang="en-US" dirty="0"/>
              <a:t>(ii) Really low risk data</a:t>
            </a:r>
          </a:p>
          <a:p>
            <a:pPr marL="628650" lvl="1" indent="-171450">
              <a:buFont typeface="Arial" panose="020B0604020202020204" pitchFamily="34" charset="0"/>
              <a:buChar char="•"/>
            </a:pPr>
            <a:r>
              <a:rPr lang="en-US" dirty="0"/>
              <a:t>(iii) Identifiers stored, limited IRB review for confidentiality</a:t>
            </a:r>
          </a:p>
          <a:p>
            <a:pPr marL="171450" lvl="0" indent="-171450">
              <a:buFont typeface="Arial" panose="020B0604020202020204" pitchFamily="34" charset="0"/>
              <a:buChar char="•"/>
            </a:pPr>
            <a:r>
              <a:rPr lang="en-US" dirty="0"/>
              <a:t>Publicly available: any place with no special requirements to access, no reasonable expectation of privacy</a:t>
            </a:r>
          </a:p>
        </p:txBody>
      </p:sp>
      <p:sp>
        <p:nvSpPr>
          <p:cNvPr id="4" name="Slide Number Placeholder 3"/>
          <p:cNvSpPr>
            <a:spLocks noGrp="1"/>
          </p:cNvSpPr>
          <p:nvPr>
            <p:ph type="sldNum" sz="quarter" idx="5"/>
          </p:nvPr>
        </p:nvSpPr>
        <p:spPr/>
        <p:txBody>
          <a:bodyPr/>
          <a:lstStyle/>
          <a:p>
            <a:fld id="{2527FBAA-BEDD-4555-B88F-40F6D9E0C8E8}" type="slidenum">
              <a:rPr lang="en-US" smtClean="0"/>
              <a:t>13</a:t>
            </a:fld>
            <a:endParaRPr lang="en-US" dirty="0"/>
          </a:p>
        </p:txBody>
      </p:sp>
    </p:spTree>
    <p:extLst>
      <p:ext uri="{BB962C8B-B14F-4D97-AF65-F5344CB8AC3E}">
        <p14:creationId xmlns:p14="http://schemas.microsoft.com/office/powerpoint/2010/main" val="206264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14</a:t>
            </a:fld>
            <a:endParaRPr lang="en-US" dirty="0"/>
          </a:p>
        </p:txBody>
      </p:sp>
    </p:spTree>
    <p:extLst>
      <p:ext uri="{BB962C8B-B14F-4D97-AF65-F5344CB8AC3E}">
        <p14:creationId xmlns:p14="http://schemas.microsoft.com/office/powerpoint/2010/main" val="272406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SACHRP: </a:t>
            </a:r>
            <a:r>
              <a:rPr lang="en-US" b="0" i="0" dirty="0">
                <a:solidFill>
                  <a:srgbClr val="000000"/>
                </a:solidFill>
                <a:effectLst/>
                <a:latin typeface="Helvetica" panose="020B0604020202020204" pitchFamily="34" charset="0"/>
              </a:rPr>
              <a:t>do not include physical (bodily) tasks or physical manipulations (e.g., range of motion activities, physical exercise) unless these are minor activities that are incident to the behavioral intervention and do not increase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SACHRP guidance: </a:t>
            </a:r>
            <a:r>
              <a:rPr lang="en-US" b="0" i="0" dirty="0">
                <a:solidFill>
                  <a:srgbClr val="000000"/>
                </a:solidFill>
                <a:effectLst/>
                <a:latin typeface="Helvetica" panose="020B0604020202020204" pitchFamily="34" charset="0"/>
              </a:rPr>
              <a:t>Brief in duration is intended to refer to the intervention as opposed to the intervention and the data collection activities together. Thus, the data collection activities could proceed over a longer period of time without precluding the applicability of this exemption. If the intervention and the data collection are intertwined or difficult to separate, the entirety of the activity should be brief in duration. To meet the requirement of brief in duration, the benign behavioral intervention should last a few minutes to a few hours. While it does not have to occur in a single session, the entire time for the intervention should occur on a single day and not exceed a few hours in its entirety.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16</a:t>
            </a:fld>
            <a:endParaRPr lang="en-US" dirty="0"/>
          </a:p>
        </p:txBody>
      </p:sp>
    </p:spTree>
    <p:extLst>
      <p:ext uri="{BB962C8B-B14F-4D97-AF65-F5344CB8AC3E}">
        <p14:creationId xmlns:p14="http://schemas.microsoft.com/office/powerpoint/2010/main" val="30209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SACHRP: </a:t>
            </a:r>
            <a:r>
              <a:rPr lang="en-US" b="0" i="0" dirty="0">
                <a:solidFill>
                  <a:srgbClr val="000000"/>
                </a:solidFill>
                <a:effectLst/>
                <a:latin typeface="Helvetica" panose="020B0604020202020204" pitchFamily="34" charset="0"/>
              </a:rPr>
              <a:t>permits research involving deception only when the subject agrees to participate in research following disclosure of the fact that he or she will be unaware of or misled regarding the nature or purpose of the research.  Researchers should consider debriefing after the intervention, as appropriate</a:t>
            </a:r>
            <a:endParaRPr lang="en-US" dirty="0"/>
          </a:p>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19</a:t>
            </a:fld>
            <a:endParaRPr lang="en-US" dirty="0"/>
          </a:p>
        </p:txBody>
      </p:sp>
    </p:spTree>
    <p:extLst>
      <p:ext uri="{BB962C8B-B14F-4D97-AF65-F5344CB8AC3E}">
        <p14:creationId xmlns:p14="http://schemas.microsoft.com/office/powerpoint/2010/main" val="253902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DHHS – Department of Health and Human Services</a:t>
            </a:r>
          </a:p>
          <a:p>
            <a:r>
              <a:rPr lang="en-US" dirty="0"/>
              <a:t>OHRP – Office for Human Research Protections</a:t>
            </a:r>
          </a:p>
        </p:txBody>
      </p:sp>
      <p:sp>
        <p:nvSpPr>
          <p:cNvPr id="4" name="Slide Number Placeholder 3"/>
          <p:cNvSpPr>
            <a:spLocks noGrp="1"/>
          </p:cNvSpPr>
          <p:nvPr>
            <p:ph type="sldNum" sz="quarter" idx="5"/>
          </p:nvPr>
        </p:nvSpPr>
        <p:spPr/>
        <p:txBody>
          <a:bodyPr/>
          <a:lstStyle/>
          <a:p>
            <a:fld id="{2527FBAA-BEDD-4555-B88F-40F6D9E0C8E8}" type="slidenum">
              <a:rPr lang="en-US" smtClean="0"/>
              <a:t>4</a:t>
            </a:fld>
            <a:endParaRPr lang="en-US" dirty="0"/>
          </a:p>
        </p:txBody>
      </p:sp>
    </p:spTree>
    <p:extLst>
      <p:ext uri="{BB962C8B-B14F-4D97-AF65-F5344CB8AC3E}">
        <p14:creationId xmlns:p14="http://schemas.microsoft.com/office/powerpoint/2010/main" val="244370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Research conducted in established or commonly accepted educational settings, involving normal educational practices (refers to instructional techniques already in use or classroom management), such as</a:t>
            </a:r>
          </a:p>
          <a:p>
            <a:r>
              <a:rPr lang="en-US" dirty="0"/>
              <a:t>	Research on regular and special education instructional strategies or </a:t>
            </a:r>
          </a:p>
          <a:p>
            <a:r>
              <a:rPr lang="en-US" dirty="0"/>
              <a:t>	Research on the effectiveness of or the comparison among instructional techniques, curricula, or classroom management methods</a:t>
            </a:r>
          </a:p>
          <a:p>
            <a:endParaRPr lang="en-US" dirty="0"/>
          </a:p>
          <a:p>
            <a:r>
              <a:rPr lang="en-US" dirty="0"/>
              <a:t>Category 2: Research involving the use of educational tests (cognitive, diagnostic, aptitude, achievement) ,survey procedures, interview procedures or observation of public behavior, unless identified and sensitive. (If collecting sensitive information that is identifiable, then needs expedited review).</a:t>
            </a:r>
          </a:p>
          <a:p>
            <a:endParaRPr lang="en-US" dirty="0"/>
          </a:p>
          <a:p>
            <a:r>
              <a:rPr lang="en-US" dirty="0"/>
              <a:t>Category 3: Research involving benign behavioral interventions in conjunction with the collection of information from an adult subject through verbal or written responses (including data entry) or audiovisual recording if the subject prospectively agrees to the intervention and information collection. </a:t>
            </a:r>
          </a:p>
          <a:p>
            <a:endParaRPr lang="en-US" dirty="0"/>
          </a:p>
          <a:p>
            <a:r>
              <a:rPr lang="en-US" dirty="0"/>
              <a:t>Category 4: Research involving the collection or study of existing data, documents, records, pathological specimens, or diagnostic specimens, if these sources are publicly available or if the information is recorded by the investigator in such a manner that subjects cannot be identified, directly or through identifiers linked to the subjects.</a:t>
            </a:r>
          </a:p>
          <a:p>
            <a:endParaRPr lang="en-US" dirty="0"/>
          </a:p>
          <a:p>
            <a:r>
              <a:rPr lang="en-US" dirty="0"/>
              <a:t>Category 5: </a:t>
            </a:r>
            <a:r>
              <a:rPr lang="en-US" sz="1800" dirty="0">
                <a:effectLst/>
                <a:latin typeface="Calibri" panose="020F0502020204030204" pitchFamily="34" charset="0"/>
              </a:rPr>
              <a:t> Research and demonstration projects that are conducted or supported by a Federal department or agency, and that are designed to study, evaluate, improve, or otherwise examine public benefit or service programs, including procedures for obtaining benefits or services under those programs, possible changes in or alternatives to those programs or procedures, or possible changes in methods or levels of payment for benefits or services under those programs</a:t>
            </a:r>
          </a:p>
          <a:p>
            <a:endParaRPr lang="en-US" sz="1800" dirty="0">
              <a:effectLst/>
              <a:latin typeface="Calibri" panose="020F0502020204030204" pitchFamily="34" charset="0"/>
            </a:endParaRPr>
          </a:p>
          <a:p>
            <a:r>
              <a:rPr lang="en-US" sz="1800" dirty="0">
                <a:effectLst/>
                <a:latin typeface="Calibri" panose="020F0502020204030204" pitchFamily="34" charset="0"/>
              </a:rPr>
              <a:t>Category 6: Taste and food quality evaluation and consumer acceptance studies.</a:t>
            </a:r>
            <a:endParaRPr lang="en-US" dirty="0"/>
          </a:p>
          <a:p>
            <a:endParaRPr lang="en-US" dirty="0"/>
          </a:p>
          <a:p>
            <a:r>
              <a:rPr lang="en-US" dirty="0"/>
              <a:t>Category 7 and 8: Not used at UNC-CH.</a:t>
            </a:r>
          </a:p>
        </p:txBody>
      </p:sp>
      <p:sp>
        <p:nvSpPr>
          <p:cNvPr id="4" name="Slide Number Placeholder 3"/>
          <p:cNvSpPr>
            <a:spLocks noGrp="1"/>
          </p:cNvSpPr>
          <p:nvPr>
            <p:ph type="sldNum" sz="quarter" idx="5"/>
          </p:nvPr>
        </p:nvSpPr>
        <p:spPr/>
        <p:txBody>
          <a:bodyPr/>
          <a:lstStyle/>
          <a:p>
            <a:fld id="{2527FBAA-BEDD-4555-B88F-40F6D9E0C8E8}" type="slidenum">
              <a:rPr lang="en-US" smtClean="0"/>
              <a:t>6</a:t>
            </a:fld>
            <a:endParaRPr lang="en-US" dirty="0"/>
          </a:p>
        </p:txBody>
      </p:sp>
    </p:spTree>
    <p:extLst>
      <p:ext uri="{BB962C8B-B14F-4D97-AF65-F5344CB8AC3E}">
        <p14:creationId xmlns:p14="http://schemas.microsoft.com/office/powerpoint/2010/main" val="177428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Research conducted in established or commonly accepted educational settings, involving normal educational practices (refers to instructional techniques already in use or classroom management), such as</a:t>
            </a:r>
          </a:p>
          <a:p>
            <a:r>
              <a:rPr lang="en-US" dirty="0"/>
              <a:t>	Research on regular and special education instructional strategies or </a:t>
            </a:r>
          </a:p>
          <a:p>
            <a:r>
              <a:rPr lang="en-US" dirty="0"/>
              <a:t>	Research on the effectiveness of or the comparison among instructional techniques, curricula, or classroom management methods</a:t>
            </a:r>
          </a:p>
          <a:p>
            <a:endParaRPr lang="en-US" dirty="0"/>
          </a:p>
          <a:p>
            <a:r>
              <a:rPr lang="en-US" dirty="0"/>
              <a:t>Category 2: Research involving the use of educational tests (cognitive, diagnostic, aptitude, achievement) ,survey procedures, interview procedures or observation of public behavior, unless identified and sensitive. (If collecting sensitive information that is identifiable, then needs expedited review).</a:t>
            </a:r>
          </a:p>
          <a:p>
            <a:endParaRPr lang="en-US" dirty="0"/>
          </a:p>
          <a:p>
            <a:r>
              <a:rPr lang="en-US" dirty="0"/>
              <a:t>Category 3: Research involving benign behavioral interventions in conjunction with the collection of information from an adult subject through verbal or written responses (including data entry) or audiovisual recording if the subject prospectively agrees to the intervention and information collection. </a:t>
            </a:r>
          </a:p>
          <a:p>
            <a:endParaRPr lang="en-US" dirty="0"/>
          </a:p>
          <a:p>
            <a:r>
              <a:rPr lang="en-US" dirty="0"/>
              <a:t>Category 4: Research involving the collection or study of existing data, documents, records, pathological specimens, or diagnostic specimens, if these sources are publicly available or if the information is recorded by the investigator in such a manner that subjects cannot be identified, directly or through identifiers linked to the subjects.</a:t>
            </a:r>
          </a:p>
          <a:p>
            <a:endParaRPr lang="en-US" dirty="0"/>
          </a:p>
          <a:p>
            <a:r>
              <a:rPr lang="en-US" dirty="0"/>
              <a:t>Category 5: </a:t>
            </a:r>
            <a:r>
              <a:rPr lang="en-US" sz="1800" dirty="0">
                <a:effectLst/>
                <a:latin typeface="Calibri" panose="020F0502020204030204" pitchFamily="34" charset="0"/>
              </a:rPr>
              <a:t> Research and demonstration projects that are conducted or supported by a Federal department or agency, and that are designed to study, evaluate, improve, or otherwise examine public benefit or service programs, including procedures for obtaining benefits or services under those programs, possible changes in or alternatives to those programs or procedures, or possible changes in methods or levels of payment for benefits or services under those programs</a:t>
            </a:r>
          </a:p>
          <a:p>
            <a:endParaRPr lang="en-US" sz="1800" dirty="0">
              <a:effectLst/>
              <a:latin typeface="Calibri" panose="020F0502020204030204" pitchFamily="34" charset="0"/>
            </a:endParaRPr>
          </a:p>
          <a:p>
            <a:r>
              <a:rPr lang="en-US" sz="1800" dirty="0">
                <a:effectLst/>
                <a:latin typeface="Calibri" panose="020F0502020204030204" pitchFamily="34" charset="0"/>
              </a:rPr>
              <a:t>Category 6: Taste and food quality evaluation and consumer acceptance studies.</a:t>
            </a:r>
            <a:endParaRPr lang="en-US" dirty="0"/>
          </a:p>
          <a:p>
            <a:endParaRPr lang="en-US" dirty="0"/>
          </a:p>
          <a:p>
            <a:r>
              <a:rPr lang="en-US" dirty="0"/>
              <a:t>Category 7 and 8: Not used at UNC-CH.</a:t>
            </a:r>
          </a:p>
        </p:txBody>
      </p:sp>
      <p:sp>
        <p:nvSpPr>
          <p:cNvPr id="4" name="Slide Number Placeholder 3"/>
          <p:cNvSpPr>
            <a:spLocks noGrp="1"/>
          </p:cNvSpPr>
          <p:nvPr>
            <p:ph type="sldNum" sz="quarter" idx="5"/>
          </p:nvPr>
        </p:nvSpPr>
        <p:spPr/>
        <p:txBody>
          <a:bodyPr/>
          <a:lstStyle/>
          <a:p>
            <a:fld id="{2527FBAA-BEDD-4555-B88F-40F6D9E0C8E8}" type="slidenum">
              <a:rPr lang="en-US" smtClean="0"/>
              <a:t>7</a:t>
            </a:fld>
            <a:endParaRPr lang="en-US" dirty="0"/>
          </a:p>
        </p:txBody>
      </p:sp>
    </p:spTree>
    <p:extLst>
      <p:ext uri="{BB962C8B-B14F-4D97-AF65-F5344CB8AC3E}">
        <p14:creationId xmlns:p14="http://schemas.microsoft.com/office/powerpoint/2010/main" val="180394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that ONLY includes. If other data collection methods are used, can’t qualify for exemption.</a:t>
            </a:r>
          </a:p>
          <a:p>
            <a:pPr marL="171450" indent="-171450">
              <a:buFont typeface="Arial" panose="020B0604020202020204" pitchFamily="34" charset="0"/>
              <a:buChar char="•"/>
            </a:pPr>
            <a:r>
              <a:rPr lang="en-US" dirty="0"/>
              <a:t>Focus groups are included in “interview procedures”</a:t>
            </a:r>
          </a:p>
          <a:p>
            <a:pPr marL="171450" indent="-171450">
              <a:buFont typeface="Arial" panose="020B0604020202020204" pitchFamily="34" charset="0"/>
              <a:buChar char="•"/>
            </a:pPr>
            <a:r>
              <a:rPr lang="en-US" dirty="0"/>
              <a:t>If at least one of the criteria is met </a:t>
            </a:r>
          </a:p>
          <a:p>
            <a:pPr marL="628650" lvl="1" indent="-171450">
              <a:buFont typeface="Arial" panose="020B0604020202020204" pitchFamily="34" charset="0"/>
              <a:buChar char="•"/>
            </a:pPr>
            <a:r>
              <a:rPr lang="en-US" dirty="0"/>
              <a:t>It is ok to only check one. They don’t have to check i or iii even if you really want them to</a:t>
            </a:r>
          </a:p>
          <a:p>
            <a:pPr marL="628650" lvl="1" indent="-171450">
              <a:buFont typeface="Arial" panose="020B0604020202020204" pitchFamily="34" charset="0"/>
              <a:buChar char="•"/>
            </a:pPr>
            <a:r>
              <a:rPr lang="en-US" dirty="0"/>
              <a:t>(i) Anonymous data</a:t>
            </a:r>
          </a:p>
          <a:p>
            <a:pPr marL="628650" lvl="1" indent="-171450">
              <a:buFont typeface="Arial" panose="020B0604020202020204" pitchFamily="34" charset="0"/>
              <a:buChar char="•"/>
            </a:pPr>
            <a:r>
              <a:rPr lang="en-US" dirty="0"/>
              <a:t>(ii) Really low risk data</a:t>
            </a:r>
          </a:p>
          <a:p>
            <a:pPr marL="628650" lvl="1" indent="-171450">
              <a:buFont typeface="Arial" panose="020B0604020202020204" pitchFamily="34" charset="0"/>
              <a:buChar char="•"/>
            </a:pPr>
            <a:r>
              <a:rPr lang="en-US" dirty="0"/>
              <a:t>(iii) Identifiers stored, limited IRB review for confidentiality</a:t>
            </a:r>
          </a:p>
          <a:p>
            <a:pPr marL="171450" lvl="0" indent="-171450">
              <a:buFont typeface="Arial" panose="020B0604020202020204" pitchFamily="34" charset="0"/>
              <a:buChar char="•"/>
            </a:pPr>
            <a:r>
              <a:rPr lang="en-US" dirty="0"/>
              <a:t>Publicly available: any place with no special requirements to access, no reasonable expectation of privacy</a:t>
            </a:r>
          </a:p>
        </p:txBody>
      </p:sp>
      <p:sp>
        <p:nvSpPr>
          <p:cNvPr id="4" name="Slide Number Placeholder 3"/>
          <p:cNvSpPr>
            <a:spLocks noGrp="1"/>
          </p:cNvSpPr>
          <p:nvPr>
            <p:ph type="sldNum" sz="quarter" idx="5"/>
          </p:nvPr>
        </p:nvSpPr>
        <p:spPr/>
        <p:txBody>
          <a:bodyPr/>
          <a:lstStyle/>
          <a:p>
            <a:fld id="{2527FBAA-BEDD-4555-B88F-40F6D9E0C8E8}" type="slidenum">
              <a:rPr lang="en-US" smtClean="0"/>
              <a:t>8</a:t>
            </a:fld>
            <a:endParaRPr lang="en-US" dirty="0"/>
          </a:p>
        </p:txBody>
      </p:sp>
    </p:spTree>
    <p:extLst>
      <p:ext uri="{BB962C8B-B14F-4D97-AF65-F5344CB8AC3E}">
        <p14:creationId xmlns:p14="http://schemas.microsoft.com/office/powerpoint/2010/main" val="25378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that ONLY includes. If other data collection methods are used, can’t qualify for exemption.</a:t>
            </a:r>
          </a:p>
          <a:p>
            <a:pPr marL="171450" indent="-171450">
              <a:buFont typeface="Arial" panose="020B0604020202020204" pitchFamily="34" charset="0"/>
              <a:buChar char="•"/>
            </a:pPr>
            <a:r>
              <a:rPr lang="en-US" dirty="0"/>
              <a:t>Focus groups are included in “interview procedures”</a:t>
            </a:r>
          </a:p>
          <a:p>
            <a:pPr marL="171450" indent="-171450">
              <a:buFont typeface="Arial" panose="020B0604020202020204" pitchFamily="34" charset="0"/>
              <a:buChar char="•"/>
            </a:pPr>
            <a:r>
              <a:rPr lang="en-US" dirty="0"/>
              <a:t>If at least one of the criteria is met </a:t>
            </a:r>
          </a:p>
          <a:p>
            <a:pPr marL="628650" lvl="1" indent="-171450">
              <a:buFont typeface="Arial" panose="020B0604020202020204" pitchFamily="34" charset="0"/>
              <a:buChar char="•"/>
            </a:pPr>
            <a:r>
              <a:rPr lang="en-US" dirty="0"/>
              <a:t>It is ok to only check one. They don’t have to check i or iii even if you really want them to</a:t>
            </a:r>
          </a:p>
          <a:p>
            <a:pPr marL="628650" lvl="1" indent="-171450">
              <a:buFont typeface="Arial" panose="020B0604020202020204" pitchFamily="34" charset="0"/>
              <a:buChar char="•"/>
            </a:pPr>
            <a:r>
              <a:rPr lang="en-US" dirty="0"/>
              <a:t>(i) Anonymous data</a:t>
            </a:r>
          </a:p>
          <a:p>
            <a:pPr marL="628650" lvl="1" indent="-171450">
              <a:buFont typeface="Arial" panose="020B0604020202020204" pitchFamily="34" charset="0"/>
              <a:buChar char="•"/>
            </a:pPr>
            <a:r>
              <a:rPr lang="en-US" dirty="0"/>
              <a:t>(ii) Really low risk data</a:t>
            </a:r>
          </a:p>
          <a:p>
            <a:pPr marL="628650" lvl="1" indent="-171450">
              <a:buFont typeface="Arial" panose="020B0604020202020204" pitchFamily="34" charset="0"/>
              <a:buChar char="•"/>
            </a:pPr>
            <a:r>
              <a:rPr lang="en-US" dirty="0"/>
              <a:t>(iii) Identifiers stored, limited IRB review for confidentiality</a:t>
            </a:r>
          </a:p>
          <a:p>
            <a:pPr marL="171450" lvl="0" indent="-171450">
              <a:buFont typeface="Arial" panose="020B0604020202020204" pitchFamily="34" charset="0"/>
              <a:buChar char="•"/>
            </a:pPr>
            <a:r>
              <a:rPr lang="en-US" dirty="0"/>
              <a:t>Publicly available: any place with no special requirements to access, no reasonable expectation of privacy</a:t>
            </a:r>
          </a:p>
        </p:txBody>
      </p:sp>
      <p:sp>
        <p:nvSpPr>
          <p:cNvPr id="4" name="Slide Number Placeholder 3"/>
          <p:cNvSpPr>
            <a:spLocks noGrp="1"/>
          </p:cNvSpPr>
          <p:nvPr>
            <p:ph type="sldNum" sz="quarter" idx="5"/>
          </p:nvPr>
        </p:nvSpPr>
        <p:spPr/>
        <p:txBody>
          <a:bodyPr/>
          <a:lstStyle/>
          <a:p>
            <a:fld id="{2527FBAA-BEDD-4555-B88F-40F6D9E0C8E8}" type="slidenum">
              <a:rPr lang="en-US" smtClean="0"/>
              <a:t>9</a:t>
            </a:fld>
            <a:endParaRPr lang="en-US" dirty="0"/>
          </a:p>
        </p:txBody>
      </p:sp>
    </p:spTree>
    <p:extLst>
      <p:ext uri="{BB962C8B-B14F-4D97-AF65-F5344CB8AC3E}">
        <p14:creationId xmlns:p14="http://schemas.microsoft.com/office/powerpoint/2010/main" val="208681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that ONLY includes. If other data collection methods are used, can’t qualify for exemption.</a:t>
            </a:r>
          </a:p>
          <a:p>
            <a:pPr marL="171450" indent="-171450">
              <a:buFont typeface="Arial" panose="020B0604020202020204" pitchFamily="34" charset="0"/>
              <a:buChar char="•"/>
            </a:pPr>
            <a:r>
              <a:rPr lang="en-US" dirty="0"/>
              <a:t>Focus groups are included in “interview procedures”</a:t>
            </a:r>
          </a:p>
          <a:p>
            <a:pPr marL="171450" indent="-171450">
              <a:buFont typeface="Arial" panose="020B0604020202020204" pitchFamily="34" charset="0"/>
              <a:buChar char="•"/>
            </a:pPr>
            <a:r>
              <a:rPr lang="en-US" dirty="0"/>
              <a:t>If at least one of the criteria is met </a:t>
            </a:r>
          </a:p>
          <a:p>
            <a:pPr marL="628650" lvl="1" indent="-171450">
              <a:buFont typeface="Arial" panose="020B0604020202020204" pitchFamily="34" charset="0"/>
              <a:buChar char="•"/>
            </a:pPr>
            <a:r>
              <a:rPr lang="en-US" dirty="0"/>
              <a:t>It is ok to only check one. They don’t have to check i or iii even if you really want them to</a:t>
            </a:r>
          </a:p>
          <a:p>
            <a:pPr marL="628650" lvl="1" indent="-171450">
              <a:buFont typeface="Arial" panose="020B0604020202020204" pitchFamily="34" charset="0"/>
              <a:buChar char="•"/>
            </a:pPr>
            <a:r>
              <a:rPr lang="en-US" dirty="0"/>
              <a:t>(i) Anonymous data</a:t>
            </a:r>
          </a:p>
          <a:p>
            <a:pPr marL="628650" lvl="1" indent="-171450">
              <a:buFont typeface="Arial" panose="020B0604020202020204" pitchFamily="34" charset="0"/>
              <a:buChar char="•"/>
            </a:pPr>
            <a:r>
              <a:rPr lang="en-US" dirty="0"/>
              <a:t>(ii) Really low risk data</a:t>
            </a:r>
          </a:p>
          <a:p>
            <a:pPr marL="628650" lvl="1" indent="-171450">
              <a:buFont typeface="Arial" panose="020B0604020202020204" pitchFamily="34" charset="0"/>
              <a:buChar char="•"/>
            </a:pPr>
            <a:r>
              <a:rPr lang="en-US" dirty="0"/>
              <a:t>(iii) Identifiers stored, limited IRB review for confidentiality</a:t>
            </a:r>
          </a:p>
          <a:p>
            <a:pPr marL="171450" lvl="0" indent="-171450">
              <a:buFont typeface="Arial" panose="020B0604020202020204" pitchFamily="34" charset="0"/>
              <a:buChar char="•"/>
            </a:pPr>
            <a:r>
              <a:rPr lang="en-US" dirty="0"/>
              <a:t>Publicly available: any place with no special requirements to access, no reasonable expectation of privacy</a:t>
            </a:r>
          </a:p>
        </p:txBody>
      </p:sp>
      <p:sp>
        <p:nvSpPr>
          <p:cNvPr id="4" name="Slide Number Placeholder 3"/>
          <p:cNvSpPr>
            <a:spLocks noGrp="1"/>
          </p:cNvSpPr>
          <p:nvPr>
            <p:ph type="sldNum" sz="quarter" idx="5"/>
          </p:nvPr>
        </p:nvSpPr>
        <p:spPr/>
        <p:txBody>
          <a:bodyPr/>
          <a:lstStyle/>
          <a:p>
            <a:fld id="{2527FBAA-BEDD-4555-B88F-40F6D9E0C8E8}" type="slidenum">
              <a:rPr lang="en-US" smtClean="0"/>
              <a:t>10</a:t>
            </a:fld>
            <a:endParaRPr lang="en-US" dirty="0"/>
          </a:p>
        </p:txBody>
      </p:sp>
    </p:spTree>
    <p:extLst>
      <p:ext uri="{BB962C8B-B14F-4D97-AF65-F5344CB8AC3E}">
        <p14:creationId xmlns:p14="http://schemas.microsoft.com/office/powerpoint/2010/main" val="267133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that ONLY includes. If other data collection methods are used, can’t qualify for exemption.</a:t>
            </a:r>
          </a:p>
          <a:p>
            <a:pPr marL="171450" indent="-171450">
              <a:buFont typeface="Arial" panose="020B0604020202020204" pitchFamily="34" charset="0"/>
              <a:buChar char="•"/>
            </a:pPr>
            <a:r>
              <a:rPr lang="en-US" dirty="0"/>
              <a:t>Focus groups are included in “interview procedures”</a:t>
            </a:r>
          </a:p>
          <a:p>
            <a:pPr marL="171450" indent="-171450">
              <a:buFont typeface="Arial" panose="020B0604020202020204" pitchFamily="34" charset="0"/>
              <a:buChar char="•"/>
            </a:pPr>
            <a:r>
              <a:rPr lang="en-US" dirty="0"/>
              <a:t>If at least one of the criteria is met </a:t>
            </a:r>
          </a:p>
          <a:p>
            <a:pPr marL="628650" lvl="1" indent="-171450">
              <a:buFont typeface="Arial" panose="020B0604020202020204" pitchFamily="34" charset="0"/>
              <a:buChar char="•"/>
            </a:pPr>
            <a:r>
              <a:rPr lang="en-US" dirty="0"/>
              <a:t>It is ok to only check one. They don’t have to check i or iii even if you really want them to</a:t>
            </a:r>
          </a:p>
          <a:p>
            <a:pPr marL="628650" lvl="1" indent="-171450">
              <a:buFont typeface="Arial" panose="020B0604020202020204" pitchFamily="34" charset="0"/>
              <a:buChar char="•"/>
            </a:pPr>
            <a:r>
              <a:rPr lang="en-US" dirty="0"/>
              <a:t>(i) Anonymous data</a:t>
            </a:r>
          </a:p>
          <a:p>
            <a:pPr marL="628650" lvl="1" indent="-171450">
              <a:buFont typeface="Arial" panose="020B0604020202020204" pitchFamily="34" charset="0"/>
              <a:buChar char="•"/>
            </a:pPr>
            <a:r>
              <a:rPr lang="en-US" dirty="0"/>
              <a:t>(ii) Really low risk data</a:t>
            </a:r>
          </a:p>
          <a:p>
            <a:pPr marL="628650" lvl="1" indent="-171450">
              <a:buFont typeface="Arial" panose="020B0604020202020204" pitchFamily="34" charset="0"/>
              <a:buChar char="•"/>
            </a:pPr>
            <a:r>
              <a:rPr lang="en-US" dirty="0"/>
              <a:t>(iii) Identifiers stored, limited IRB review for confidentiality</a:t>
            </a:r>
          </a:p>
          <a:p>
            <a:pPr marL="171450" lvl="0" indent="-171450">
              <a:buFont typeface="Arial" panose="020B0604020202020204" pitchFamily="34" charset="0"/>
              <a:buChar char="•"/>
            </a:pPr>
            <a:r>
              <a:rPr lang="en-US" dirty="0"/>
              <a:t>Publicly available: any place with no special requirements to access, no reasonable expectation of privacy</a:t>
            </a:r>
          </a:p>
        </p:txBody>
      </p:sp>
      <p:sp>
        <p:nvSpPr>
          <p:cNvPr id="4" name="Slide Number Placeholder 3"/>
          <p:cNvSpPr>
            <a:spLocks noGrp="1"/>
          </p:cNvSpPr>
          <p:nvPr>
            <p:ph type="sldNum" sz="quarter" idx="5"/>
          </p:nvPr>
        </p:nvSpPr>
        <p:spPr/>
        <p:txBody>
          <a:bodyPr/>
          <a:lstStyle/>
          <a:p>
            <a:fld id="{2527FBAA-BEDD-4555-B88F-40F6D9E0C8E8}" type="slidenum">
              <a:rPr lang="en-US" smtClean="0"/>
              <a:t>11</a:t>
            </a:fld>
            <a:endParaRPr lang="en-US" dirty="0"/>
          </a:p>
        </p:txBody>
      </p:sp>
    </p:spTree>
    <p:extLst>
      <p:ext uri="{BB962C8B-B14F-4D97-AF65-F5344CB8AC3E}">
        <p14:creationId xmlns:p14="http://schemas.microsoft.com/office/powerpoint/2010/main" val="64477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that ONLY includes. If other data collection methods are used, can’t qualify for exemption.</a:t>
            </a:r>
          </a:p>
          <a:p>
            <a:pPr marL="171450" indent="-171450">
              <a:buFont typeface="Arial" panose="020B0604020202020204" pitchFamily="34" charset="0"/>
              <a:buChar char="•"/>
            </a:pPr>
            <a:r>
              <a:rPr lang="en-US" dirty="0"/>
              <a:t>Focus groups are included in “interview procedures”</a:t>
            </a:r>
          </a:p>
          <a:p>
            <a:pPr marL="171450" indent="-171450">
              <a:buFont typeface="Arial" panose="020B0604020202020204" pitchFamily="34" charset="0"/>
              <a:buChar char="•"/>
            </a:pPr>
            <a:r>
              <a:rPr lang="en-US" dirty="0"/>
              <a:t>If at least one of the criteria is met </a:t>
            </a:r>
          </a:p>
          <a:p>
            <a:pPr marL="628650" lvl="1" indent="-171450">
              <a:buFont typeface="Arial" panose="020B0604020202020204" pitchFamily="34" charset="0"/>
              <a:buChar char="•"/>
            </a:pPr>
            <a:r>
              <a:rPr lang="en-US" dirty="0"/>
              <a:t>It is ok to only check one. They don’t have to check i or iii even if you really want them to</a:t>
            </a:r>
          </a:p>
          <a:p>
            <a:pPr marL="628650" lvl="1" indent="-171450">
              <a:buFont typeface="Arial" panose="020B0604020202020204" pitchFamily="34" charset="0"/>
              <a:buChar char="•"/>
            </a:pPr>
            <a:r>
              <a:rPr lang="en-US" dirty="0"/>
              <a:t>(i) Anonymous data</a:t>
            </a:r>
          </a:p>
          <a:p>
            <a:pPr marL="628650" lvl="1" indent="-171450">
              <a:buFont typeface="Arial" panose="020B0604020202020204" pitchFamily="34" charset="0"/>
              <a:buChar char="•"/>
            </a:pPr>
            <a:r>
              <a:rPr lang="en-US" dirty="0"/>
              <a:t>(ii) Really low risk data</a:t>
            </a:r>
          </a:p>
          <a:p>
            <a:pPr marL="628650" lvl="1" indent="-171450">
              <a:buFont typeface="Arial" panose="020B0604020202020204" pitchFamily="34" charset="0"/>
              <a:buChar char="•"/>
            </a:pPr>
            <a:r>
              <a:rPr lang="en-US" dirty="0"/>
              <a:t>(iii) Identifiers stored, limited IRB review for confidentiality</a:t>
            </a:r>
          </a:p>
          <a:p>
            <a:pPr marL="171450" lvl="0" indent="-171450">
              <a:buFont typeface="Arial" panose="020B0604020202020204" pitchFamily="34" charset="0"/>
              <a:buChar char="•"/>
            </a:pPr>
            <a:r>
              <a:rPr lang="en-US" dirty="0"/>
              <a:t>Publicly available: any place with no special requirements to access, no reasonable expectation of privacy</a:t>
            </a:r>
          </a:p>
        </p:txBody>
      </p:sp>
      <p:sp>
        <p:nvSpPr>
          <p:cNvPr id="4" name="Slide Number Placeholder 3"/>
          <p:cNvSpPr>
            <a:spLocks noGrp="1"/>
          </p:cNvSpPr>
          <p:nvPr>
            <p:ph type="sldNum" sz="quarter" idx="5"/>
          </p:nvPr>
        </p:nvSpPr>
        <p:spPr/>
        <p:txBody>
          <a:bodyPr/>
          <a:lstStyle/>
          <a:p>
            <a:fld id="{2527FBAA-BEDD-4555-B88F-40F6D9E0C8E8}" type="slidenum">
              <a:rPr lang="en-US" smtClean="0"/>
              <a:t>12</a:t>
            </a:fld>
            <a:endParaRPr lang="en-US" dirty="0"/>
          </a:p>
        </p:txBody>
      </p:sp>
    </p:spTree>
    <p:extLst>
      <p:ext uri="{BB962C8B-B14F-4D97-AF65-F5344CB8AC3E}">
        <p14:creationId xmlns:p14="http://schemas.microsoft.com/office/powerpoint/2010/main" val="314444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598" y="1301751"/>
            <a:ext cx="11623647" cy="4662392"/>
          </a:xfrm>
        </p:spPr>
        <p:txBody>
          <a:bodyPr/>
          <a:lstStyle>
            <a:lvl1pPr marL="0" indent="0" algn="l">
              <a:buNone/>
              <a:defRPr>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8"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64626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hletic Navy Closing">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6" name="Rectangle 5"/>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105854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Closing">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7" name="Rectangle 6"/>
          <p:cNvSpPr/>
          <p:nvPr userDrawn="1"/>
        </p:nvSpPr>
        <p:spPr>
          <a:xfrm>
            <a:off x="0" y="2392208"/>
            <a:ext cx="12192000" cy="206935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216812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38663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2"/>
          </p:nvPr>
        </p:nvSpPr>
        <p:spPr>
          <a:xfrm>
            <a:off x="6302240"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291597"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1254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
        <p:nvSpPr>
          <p:cNvPr id="6"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Tree>
    <p:extLst>
      <p:ext uri="{BB962C8B-B14F-4D97-AF65-F5344CB8AC3E}">
        <p14:creationId xmlns:p14="http://schemas.microsoft.com/office/powerpoint/2010/main" val="225565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arolina Blue Divider">
    <p:spTree>
      <p:nvGrpSpPr>
        <p:cNvPr id="1" name=""/>
        <p:cNvGrpSpPr/>
        <p:nvPr/>
      </p:nvGrpSpPr>
      <p:grpSpPr>
        <a:xfrm>
          <a:off x="0" y="0"/>
          <a:ext cx="0" cy="0"/>
          <a:chOff x="0" y="0"/>
          <a:chExt cx="0" cy="0"/>
        </a:xfrm>
      </p:grpSpPr>
      <p:pic>
        <p:nvPicPr>
          <p:cNvPr id="5" name="Picture 4"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3" name="Title 1"/>
          <p:cNvSpPr>
            <a:spLocks noGrp="1"/>
          </p:cNvSpPr>
          <p:nvPr>
            <p:ph type="ctrTitle" hasCustomPrompt="1"/>
          </p:nvPr>
        </p:nvSpPr>
        <p:spPr>
          <a:xfrm>
            <a:off x="495903" y="471715"/>
            <a:ext cx="11200191" cy="2950936"/>
          </a:xfrm>
          <a:prstGeom prst="rect">
            <a:avLst/>
          </a:prstGeom>
        </p:spPr>
        <p:txBody>
          <a:bodyPr anchor="b" anchorCtr="0">
            <a:noAutofit/>
          </a:bodyPr>
          <a:lstStyle>
            <a:lvl1pPr algn="ctr">
              <a:defRPr sz="6400" b="0" i="0">
                <a:solidFill>
                  <a:schemeClr val="bg1"/>
                </a:solidFill>
                <a:latin typeface="+mj-lt"/>
              </a:defRPr>
            </a:lvl1pPr>
          </a:lstStyle>
          <a:p>
            <a:r>
              <a:rPr lang="en-US"/>
              <a:t>Click To Edit Master Title Style</a:t>
            </a:r>
          </a:p>
        </p:txBody>
      </p:sp>
      <p:sp>
        <p:nvSpPr>
          <p:cNvPr id="4" name="Subtitle 2"/>
          <p:cNvSpPr>
            <a:spLocks noGrp="1"/>
          </p:cNvSpPr>
          <p:nvPr>
            <p:ph type="subTitle" idx="1"/>
          </p:nvPr>
        </p:nvSpPr>
        <p:spPr>
          <a:xfrm>
            <a:off x="482599" y="3422650"/>
            <a:ext cx="11213495" cy="2939444"/>
          </a:xfrm>
          <a:prstGeom prst="rect">
            <a:avLst/>
          </a:prstGeom>
        </p:spPr>
        <p:txBody>
          <a:bodyPr/>
          <a:lstStyle>
            <a:lvl1pPr marL="0" indent="0" algn="ctr">
              <a:lnSpc>
                <a:spcPct val="100000"/>
              </a:lnSpc>
              <a:spcBef>
                <a:spcPts val="400"/>
              </a:spcBef>
              <a:buNone/>
              <a:defRPr sz="3733" b="1">
                <a:solidFill>
                  <a:srgbClr val="13294B"/>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273407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arolina Blue Title">
    <p:spTree>
      <p:nvGrpSpPr>
        <p:cNvPr id="1" name=""/>
        <p:cNvGrpSpPr/>
        <p:nvPr/>
      </p:nvGrpSpPr>
      <p:grpSpPr>
        <a:xfrm>
          <a:off x="0" y="0"/>
          <a:ext cx="0" cy="0"/>
          <a:chOff x="0" y="0"/>
          <a:chExt cx="0" cy="0"/>
        </a:xfrm>
      </p:grpSpPr>
      <p:pic>
        <p:nvPicPr>
          <p:cNvPr id="6" name="Picture 5"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dirty="0"/>
              <a:t>Department Name</a:t>
            </a:r>
          </a:p>
        </p:txBody>
      </p:sp>
      <p:pic>
        <p:nvPicPr>
          <p:cNvPr id="9" name="Picture 8"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13271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thletic Navy Title">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accent1"/>
                </a:solidFill>
              </a:defRPr>
            </a:lvl1pPr>
          </a:lstStyle>
          <a:p>
            <a:r>
              <a:rPr lang="en-US" dirty="0"/>
              <a:t>Department Name</a:t>
            </a: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57495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dirty="0"/>
              <a:t>Department Name</a:t>
            </a:r>
          </a:p>
        </p:txBody>
      </p:sp>
      <p:pic>
        <p:nvPicPr>
          <p:cNvPr id="4" name="Picture 3" descr="UNC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243582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rolina Blue Closing">
    <p:spTree>
      <p:nvGrpSpPr>
        <p:cNvPr id="1" name=""/>
        <p:cNvGrpSpPr/>
        <p:nvPr/>
      </p:nvGrpSpPr>
      <p:grpSpPr>
        <a:xfrm>
          <a:off x="0" y="0"/>
          <a:ext cx="0" cy="0"/>
          <a:chOff x="0" y="0"/>
          <a:chExt cx="0" cy="0"/>
        </a:xfrm>
      </p:grpSpPr>
      <p:pic>
        <p:nvPicPr>
          <p:cNvPr id="2" name="Picture 1"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4" name="Rectangle 3"/>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7" name="Picture 6"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333717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_Pattern_White_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3"/>
            <a:ext cx="12190815" cy="6858000"/>
          </a:xfrm>
          <a:prstGeom prst="rect">
            <a:avLst/>
          </a:prstGeom>
        </p:spPr>
      </p:pic>
      <p:sp>
        <p:nvSpPr>
          <p:cNvPr id="2"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1596" y="1301751"/>
            <a:ext cx="11623648" cy="4641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 y="-1"/>
            <a:ext cx="1025961" cy="1013132"/>
            <a:chOff x="8082642" y="2902408"/>
            <a:chExt cx="771072" cy="761430"/>
          </a:xfrm>
        </p:grpSpPr>
        <p:sp>
          <p:nvSpPr>
            <p:cNvPr id="9" name="Rectangle 8"/>
            <p:cNvSpPr/>
            <p:nvPr userDrawn="1"/>
          </p:nvSpPr>
          <p:spPr>
            <a:xfrm>
              <a:off x="8082642" y="2902408"/>
              <a:ext cx="771072" cy="7614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Picture 6" descr="Old_Well.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8295881" y="3068879"/>
              <a:ext cx="344594" cy="428488"/>
            </a:xfrm>
            <a:prstGeom prst="rect">
              <a:avLst/>
            </a:prstGeom>
          </p:spPr>
        </p:pic>
      </p:grpSp>
      <p:cxnSp>
        <p:nvCxnSpPr>
          <p:cNvPr id="12" name="Straight Connector 11"/>
          <p:cNvCxnSpPr/>
          <p:nvPr userDrawn="1"/>
        </p:nvCxnSpPr>
        <p:spPr>
          <a:xfrm>
            <a:off x="-1" y="1013883"/>
            <a:ext cx="121920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13"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74296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09585" rtl="0" eaLnBrk="1" latinLnBrk="0" hangingPunct="1">
        <a:lnSpc>
          <a:spcPct val="100000"/>
        </a:lnSpc>
        <a:spcBef>
          <a:spcPct val="0"/>
        </a:spcBef>
        <a:spcAft>
          <a:spcPts val="0"/>
        </a:spcAft>
        <a:buNone/>
        <a:defRPr sz="2667" b="1" kern="1200">
          <a:solidFill>
            <a:schemeClr val="tx2"/>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accent6"/>
          </a:solidFill>
          <a:latin typeface="+mn-lt"/>
          <a:ea typeface="+mn-ea"/>
          <a:cs typeface="+mn-cs"/>
        </a:defRPr>
      </a:lvl1pPr>
      <a:lvl2pPr marL="990575" indent="-380990" algn="l" defTabSz="609585" rtl="0" eaLnBrk="1" latinLnBrk="0" hangingPunct="1">
        <a:spcBef>
          <a:spcPct val="20000"/>
        </a:spcBef>
        <a:buFont typeface="Arial"/>
        <a:buChar char="–"/>
        <a:defRPr sz="2933" kern="1200">
          <a:solidFill>
            <a:schemeClr val="accent6"/>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accent6"/>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accent6"/>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accent6"/>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2" y="464431"/>
            <a:ext cx="8717553" cy="2962452"/>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4175948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602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10936878" cy="2962452"/>
          </a:xfrm>
        </p:spPr>
        <p:txBody>
          <a:bodyPr>
            <a:normAutofit/>
          </a:bodyPr>
          <a:lstStyle/>
          <a:p>
            <a:br>
              <a:rPr lang="en-US" sz="5400" dirty="0"/>
            </a:br>
            <a:br>
              <a:rPr lang="en-US" sz="3100" dirty="0"/>
            </a:br>
            <a:r>
              <a:rPr lang="en-US" sz="6000" dirty="0"/>
              <a:t>Exempt Research</a:t>
            </a:r>
            <a:endParaRPr lang="en-US" sz="5400"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691405" y="3251996"/>
            <a:ext cx="9053903" cy="1639237"/>
          </a:xfrm>
        </p:spPr>
        <p:txBody>
          <a:bodyPr/>
          <a:lstStyle/>
          <a:p>
            <a:pPr defTabSz="609585"/>
            <a:r>
              <a:rPr lang="en-US" dirty="0">
                <a:solidFill>
                  <a:srgbClr val="13294B"/>
                </a:solidFill>
                <a:latin typeface="Franklin Gothic Book"/>
              </a:rPr>
              <a:t>Office of Human Research Ethics</a:t>
            </a:r>
          </a:p>
          <a:p>
            <a:pPr defTabSz="609585"/>
            <a:r>
              <a:rPr lang="it-IT" dirty="0">
                <a:solidFill>
                  <a:srgbClr val="13294B"/>
                </a:solidFill>
                <a:latin typeface="Franklin Gothic Book"/>
              </a:rPr>
              <a:t>Celeste Cantrell, Marie Grubbs and Marina Rampazzo – OHRE Senior IRB Analysts</a:t>
            </a:r>
            <a:endParaRPr lang="en-US" sz="1600" dirty="0">
              <a:solidFill>
                <a:schemeClr val="bg2"/>
              </a:solidFill>
              <a:latin typeface="Franklin Gothic Book"/>
            </a:endParaRPr>
          </a:p>
        </p:txBody>
      </p:sp>
    </p:spTree>
    <p:extLst>
      <p:ext uri="{BB962C8B-B14F-4D97-AF65-F5344CB8AC3E}">
        <p14:creationId xmlns:p14="http://schemas.microsoft.com/office/powerpoint/2010/main" val="385366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2: Educational Tests, Surveys, Interviews, or Observations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85000" lnSpcReduction="10000"/>
          </a:bodyPr>
          <a:lstStyle/>
          <a:p>
            <a:pPr marL="0" indent="0">
              <a:buNone/>
            </a:pPr>
            <a:r>
              <a:rPr lang="en-US" sz="2800" dirty="0"/>
              <a:t>Research that only includes interactions involving educational tests (cognitive, diagnostic, aptitude, achievement), survey procedures, interview procedures, or observation of public behavior (including visual or auditory recording) if </a:t>
            </a:r>
            <a:r>
              <a:rPr lang="en-US" sz="2800" dirty="0">
                <a:solidFill>
                  <a:schemeClr val="accent1">
                    <a:lumMod val="75000"/>
                  </a:schemeClr>
                </a:solidFill>
              </a:rPr>
              <a:t>at least one of the following criteria is met: </a:t>
            </a:r>
          </a:p>
          <a:p>
            <a:pPr marL="0" indent="0">
              <a:buNone/>
            </a:pPr>
            <a:r>
              <a:rPr lang="en-US" sz="2800" dirty="0"/>
              <a:t>	</a:t>
            </a:r>
            <a:r>
              <a:rPr lang="en-US" sz="2300" dirty="0">
                <a:solidFill>
                  <a:schemeClr val="accent4">
                    <a:lumMod val="75000"/>
                  </a:schemeClr>
                </a:solidFill>
              </a:rPr>
              <a:t>(i) </a:t>
            </a:r>
            <a:r>
              <a:rPr lang="en-US" sz="2300" dirty="0"/>
              <a:t>The information obtained is recorded by the investigator in such a manner that the identity of the 	human subjects cannot readily be ascertained, directly or through identifiers linked to the subjects; </a:t>
            </a:r>
          </a:p>
          <a:p>
            <a:pPr marL="571500" indent="-571500">
              <a:buAutoNum type="romanLcParenBoth"/>
            </a:pPr>
            <a:endParaRPr lang="en-US" sz="2300" dirty="0"/>
          </a:p>
          <a:p>
            <a:pPr marL="0" indent="0">
              <a:buNone/>
            </a:pPr>
            <a:r>
              <a:rPr lang="en-US" sz="2300" dirty="0"/>
              <a:t>	</a:t>
            </a:r>
            <a:r>
              <a:rPr lang="en-US" sz="2300" dirty="0">
                <a:solidFill>
                  <a:schemeClr val="accent4">
                    <a:lumMod val="75000"/>
                  </a:schemeClr>
                </a:solidFill>
              </a:rPr>
              <a:t>(ii) </a:t>
            </a:r>
            <a:r>
              <a:rPr lang="en-US" sz="2300" dirty="0"/>
              <a:t>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endParaRPr lang="en-US" sz="2300" dirty="0"/>
          </a:p>
          <a:p>
            <a:pPr marL="0" indent="0">
              <a:buNone/>
            </a:pPr>
            <a:r>
              <a:rPr lang="en-US" sz="2300" dirty="0"/>
              <a:t>	</a:t>
            </a:r>
            <a:r>
              <a:rPr lang="en-US" sz="2300" dirty="0">
                <a:solidFill>
                  <a:schemeClr val="accent4">
                    <a:lumMod val="75000"/>
                  </a:schemeClr>
                </a:solidFill>
              </a:rPr>
              <a:t>(iii) </a:t>
            </a:r>
            <a:r>
              <a:rPr lang="en-US" sz="2300" dirty="0"/>
              <a:t>The information obtained is recorded by the investigator in such a manner that the identity of 	the human subjects can readily be ascertained, directly or through identifiers linked to the subjects, 	and an IRB conducts a limited IRB review to make the determination required by 46.111(a)(7).</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10</a:t>
            </a:fld>
            <a:endParaRPr lang="en-US" dirty="0"/>
          </a:p>
        </p:txBody>
      </p:sp>
      <p:sp>
        <p:nvSpPr>
          <p:cNvPr id="6" name="Speech Bubble: Rectangle 5">
            <a:extLst>
              <a:ext uri="{FF2B5EF4-FFF2-40B4-BE49-F238E27FC236}">
                <a16:creationId xmlns:a16="http://schemas.microsoft.com/office/drawing/2014/main" id="{5ABC7CBB-C147-819E-35D0-3578D394938F}"/>
              </a:ext>
            </a:extLst>
          </p:cNvPr>
          <p:cNvSpPr/>
          <p:nvPr/>
        </p:nvSpPr>
        <p:spPr>
          <a:xfrm>
            <a:off x="6510374" y="2978599"/>
            <a:ext cx="4945626" cy="2488135"/>
          </a:xfrm>
          <a:prstGeom prst="wedgeRectCallout">
            <a:avLst>
              <a:gd name="adj1" fmla="val 35606"/>
              <a:gd name="adj2" fmla="val -777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ONLY ONE of these needs to be selected and justified in IRBIS for us to allow exemption.</a:t>
            </a:r>
          </a:p>
          <a:p>
            <a:pPr algn="ctr"/>
            <a:endParaRPr lang="en-US" dirty="0"/>
          </a:p>
          <a:p>
            <a:pPr algn="ctr"/>
            <a:r>
              <a:rPr lang="en-US" dirty="0"/>
              <a:t>We can assess these criteria independently</a:t>
            </a:r>
            <a:br>
              <a:rPr lang="en-US" dirty="0"/>
            </a:br>
            <a:br>
              <a:rPr lang="en-US" dirty="0"/>
            </a:br>
            <a:r>
              <a:rPr lang="en-US" dirty="0"/>
              <a:t>It’s always the case that either (i) or (iii) is true, but we can exempt it without one of those being selected if (ii) is true</a:t>
            </a:r>
          </a:p>
        </p:txBody>
      </p:sp>
      <p:cxnSp>
        <p:nvCxnSpPr>
          <p:cNvPr id="20" name="Straight Arrow Connector 19">
            <a:extLst>
              <a:ext uri="{FF2B5EF4-FFF2-40B4-BE49-F238E27FC236}">
                <a16:creationId xmlns:a16="http://schemas.microsoft.com/office/drawing/2014/main" id="{5B5201DD-FE40-E86B-FB9D-67693572EBCF}"/>
              </a:ext>
            </a:extLst>
          </p:cNvPr>
          <p:cNvCxnSpPr/>
          <p:nvPr/>
        </p:nvCxnSpPr>
        <p:spPr>
          <a:xfrm>
            <a:off x="1337187" y="2978600"/>
            <a:ext cx="5173187" cy="570845"/>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cxnSp>
        <p:nvCxnSpPr>
          <p:cNvPr id="22" name="Straight Arrow Connector 21">
            <a:extLst>
              <a:ext uri="{FF2B5EF4-FFF2-40B4-BE49-F238E27FC236}">
                <a16:creationId xmlns:a16="http://schemas.microsoft.com/office/drawing/2014/main" id="{D343B866-C476-E824-A661-29C739343AAF}"/>
              </a:ext>
            </a:extLst>
          </p:cNvPr>
          <p:cNvCxnSpPr/>
          <p:nvPr/>
        </p:nvCxnSpPr>
        <p:spPr>
          <a:xfrm>
            <a:off x="1484671" y="3859258"/>
            <a:ext cx="4945626" cy="132639"/>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cxnSp>
        <p:nvCxnSpPr>
          <p:cNvPr id="24" name="Straight Arrow Connector 23">
            <a:extLst>
              <a:ext uri="{FF2B5EF4-FFF2-40B4-BE49-F238E27FC236}">
                <a16:creationId xmlns:a16="http://schemas.microsoft.com/office/drawing/2014/main" id="{0FD11294-3B99-5D9A-4083-3C22FDB0E209}"/>
              </a:ext>
            </a:extLst>
          </p:cNvPr>
          <p:cNvCxnSpPr/>
          <p:nvPr/>
        </p:nvCxnSpPr>
        <p:spPr>
          <a:xfrm flipV="1">
            <a:off x="1484671" y="4267200"/>
            <a:ext cx="5025703" cy="816077"/>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8956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2: Educational Tests, Surveys, Interviews, or Observations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85000" lnSpcReduction="10000"/>
          </a:bodyPr>
          <a:lstStyle/>
          <a:p>
            <a:pPr marL="0" indent="0">
              <a:buNone/>
            </a:pPr>
            <a:r>
              <a:rPr lang="en-US" sz="2800" dirty="0"/>
              <a:t>Research that only includes interactions involving educational tests (cognitive, diagnostic, aptitude, achievement), survey procedures, interview procedures, or observation of public behavior (including visual or auditory recording) if at least one of the following criteria is met: </a:t>
            </a:r>
          </a:p>
          <a:p>
            <a:pPr marL="0" indent="0">
              <a:buNone/>
            </a:pPr>
            <a:r>
              <a:rPr lang="en-US" sz="2800" dirty="0"/>
              <a:t>	</a:t>
            </a:r>
            <a:r>
              <a:rPr lang="en-US" sz="2300" dirty="0">
                <a:solidFill>
                  <a:schemeClr val="accent4">
                    <a:lumMod val="75000"/>
                  </a:schemeClr>
                </a:solidFill>
              </a:rPr>
              <a:t>(i) The information obtained is recorded by the investigator in such a manner that the identity of the 	human subjects cannot readily be ascertained, directly or through identifiers linked to the subjects; </a:t>
            </a:r>
          </a:p>
          <a:p>
            <a:pPr marL="571500" indent="-571500">
              <a:buAutoNum type="romanLcParenBoth"/>
            </a:pPr>
            <a:endParaRPr lang="en-US" sz="2300" dirty="0"/>
          </a:p>
          <a:p>
            <a:pPr marL="0" indent="0">
              <a:buNone/>
            </a:pPr>
            <a:r>
              <a:rPr lang="en-US" sz="2300" dirty="0"/>
              <a:t>	(ii)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endParaRPr lang="en-US" sz="2300" dirty="0"/>
          </a:p>
          <a:p>
            <a:pPr marL="0" indent="0">
              <a:buNone/>
            </a:pPr>
            <a:r>
              <a:rPr lang="en-US" sz="2300" dirty="0"/>
              <a:t>	(iii) The information obtained is recorded by the investigator in such a manner that the identity of 	the human subjects can readily be ascertained, directly or through identifiers linked to the subjects, 	and an IRB conducts a limited IRB review to make the determination required by 46.111(a)(7).</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11</a:t>
            </a:fld>
            <a:endParaRPr lang="en-US" dirty="0"/>
          </a:p>
        </p:txBody>
      </p:sp>
      <p:sp>
        <p:nvSpPr>
          <p:cNvPr id="6" name="Speech Bubble: Rectangle 5">
            <a:extLst>
              <a:ext uri="{FF2B5EF4-FFF2-40B4-BE49-F238E27FC236}">
                <a16:creationId xmlns:a16="http://schemas.microsoft.com/office/drawing/2014/main" id="{5ABC7CBB-C147-819E-35D0-3578D394938F}"/>
              </a:ext>
            </a:extLst>
          </p:cNvPr>
          <p:cNvSpPr/>
          <p:nvPr/>
        </p:nvSpPr>
        <p:spPr>
          <a:xfrm>
            <a:off x="3622564" y="3429000"/>
            <a:ext cx="7546882" cy="3075189"/>
          </a:xfrm>
          <a:prstGeom prst="wedgeRectCallout">
            <a:avLst>
              <a:gd name="adj1" fmla="val -81561"/>
              <a:gd name="adj2" fmla="val -64109"/>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Participation should be anonymous. If identifiers are collected or otherwise known (e.g. sent to an existing list of email addresses), they shouldn’t be able to be associated with responses.</a:t>
            </a:r>
            <a:br>
              <a:rPr lang="en-US" dirty="0"/>
            </a:br>
            <a:endParaRPr lang="en-US" dirty="0"/>
          </a:p>
          <a:p>
            <a:r>
              <a:rPr lang="en-US" dirty="0"/>
              <a:t>Check this response against A.9 and A.10 in the application.</a:t>
            </a:r>
          </a:p>
          <a:p>
            <a:r>
              <a:rPr lang="en-US" dirty="0"/>
              <a:t>If a linkage file is kept, this doesn’t apply. If the responses will be received with identifiers which will later be removed, this doesn’t apply.</a:t>
            </a:r>
          </a:p>
          <a:p>
            <a:endParaRPr lang="en-US" dirty="0"/>
          </a:p>
          <a:p>
            <a:r>
              <a:rPr lang="en-US" dirty="0"/>
              <a:t>In this case, it doesn’t matter what the topic area is, because participants can’t be identified.</a:t>
            </a:r>
          </a:p>
        </p:txBody>
      </p:sp>
    </p:spTree>
    <p:extLst>
      <p:ext uri="{BB962C8B-B14F-4D97-AF65-F5344CB8AC3E}">
        <p14:creationId xmlns:p14="http://schemas.microsoft.com/office/powerpoint/2010/main" val="221984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2: Educational Tests, Surveys, Interviews, or Observations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85000" lnSpcReduction="10000"/>
          </a:bodyPr>
          <a:lstStyle/>
          <a:p>
            <a:pPr marL="0" indent="0">
              <a:buNone/>
            </a:pPr>
            <a:r>
              <a:rPr lang="en-US" sz="2800" dirty="0"/>
              <a:t>Research that only includes interactions involving educational tests (cognitive, diagnostic, aptitude, achievement), survey procedures, interview procedures, or observation of public behavior (including visual or auditory recording) if at least one of the following criteria is met: </a:t>
            </a:r>
          </a:p>
          <a:p>
            <a:pPr marL="0" indent="0">
              <a:buNone/>
            </a:pPr>
            <a:r>
              <a:rPr lang="en-US" sz="2800" dirty="0"/>
              <a:t>	</a:t>
            </a:r>
            <a:r>
              <a:rPr lang="en-US" sz="2300" dirty="0"/>
              <a:t>(i) The information obtained is recorded by the investigator in such a manner that the identity of the 	human subjects cannot readily be ascertained, directly or through identifiers linked to the subjects; </a:t>
            </a:r>
          </a:p>
          <a:p>
            <a:pPr marL="571500" indent="-571500">
              <a:buAutoNum type="romanLcParenBoth"/>
            </a:pPr>
            <a:endParaRPr lang="en-US" sz="2300" dirty="0"/>
          </a:p>
          <a:p>
            <a:pPr marL="0" indent="0">
              <a:buNone/>
            </a:pPr>
            <a:r>
              <a:rPr lang="en-US" sz="2300" dirty="0"/>
              <a:t>	</a:t>
            </a:r>
            <a:r>
              <a:rPr lang="en-US" sz="2300" dirty="0">
                <a:solidFill>
                  <a:schemeClr val="accent4">
                    <a:lumMod val="75000"/>
                  </a:schemeClr>
                </a:solidFill>
              </a:rPr>
              <a:t>(ii)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endParaRPr lang="en-US" sz="2300" dirty="0"/>
          </a:p>
          <a:p>
            <a:pPr marL="0" indent="0">
              <a:buNone/>
            </a:pPr>
            <a:r>
              <a:rPr lang="en-US" sz="2300" dirty="0"/>
              <a:t>	(iii) The information obtained is recorded by the investigator in such a manner that the identity of 	the human subjects can readily be ascertained, directly or through identifiers linked to the subjects, 	and an IRB conducts a limited IRB review to make the determination required by 46.111(a)(7).</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12</a:t>
            </a:fld>
            <a:endParaRPr lang="en-US" dirty="0"/>
          </a:p>
        </p:txBody>
      </p:sp>
      <p:sp>
        <p:nvSpPr>
          <p:cNvPr id="6" name="Speech Bubble: Rectangle 5">
            <a:extLst>
              <a:ext uri="{FF2B5EF4-FFF2-40B4-BE49-F238E27FC236}">
                <a16:creationId xmlns:a16="http://schemas.microsoft.com/office/drawing/2014/main" id="{5ABC7CBB-C147-819E-35D0-3578D394938F}"/>
              </a:ext>
            </a:extLst>
          </p:cNvPr>
          <p:cNvSpPr/>
          <p:nvPr/>
        </p:nvSpPr>
        <p:spPr>
          <a:xfrm>
            <a:off x="5785662" y="296128"/>
            <a:ext cx="6129582" cy="3037008"/>
          </a:xfrm>
          <a:prstGeom prst="wedgeRectCallout">
            <a:avLst>
              <a:gd name="adj1" fmla="val -125695"/>
              <a:gd name="adj2" fmla="val 659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If responses were accidentally disclosed, there is no risk to participants, because the subject matter is so benign that it’s unlikely to cause them any harm.</a:t>
            </a:r>
          </a:p>
          <a:p>
            <a:pPr algn="ctr"/>
            <a:endParaRPr lang="en-US" dirty="0"/>
          </a:p>
          <a:p>
            <a:pPr algn="ctr"/>
            <a:r>
              <a:rPr lang="en-US" dirty="0"/>
              <a:t>Check this against A.6 of the application. Topics that likely do not meet this criteria: mental health, financial struggles, substance use (legal or not), controversial political issues, anything sensitive or embarrassing.</a:t>
            </a:r>
          </a:p>
          <a:p>
            <a:pPr algn="ctr"/>
            <a:br>
              <a:rPr lang="en-US" dirty="0"/>
            </a:br>
            <a:r>
              <a:rPr lang="en-US" dirty="0"/>
              <a:t>In this case, it doesn’t matter whether or not identifiers are collected, because the responses are benign. </a:t>
            </a:r>
          </a:p>
        </p:txBody>
      </p:sp>
    </p:spTree>
    <p:extLst>
      <p:ext uri="{BB962C8B-B14F-4D97-AF65-F5344CB8AC3E}">
        <p14:creationId xmlns:p14="http://schemas.microsoft.com/office/powerpoint/2010/main" val="363735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2: Educational Tests, Surveys, Interviews, or Observations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85000" lnSpcReduction="10000"/>
          </a:bodyPr>
          <a:lstStyle/>
          <a:p>
            <a:pPr marL="0" indent="0">
              <a:buNone/>
            </a:pPr>
            <a:r>
              <a:rPr lang="en-US" sz="2800" dirty="0"/>
              <a:t>Research that only includes interactions involving educational tests (cognitive, diagnostic, aptitude, achievement), survey procedures, interview procedures, or observation of public behavior (including visual or auditory recording) if at least one of the following criteria is met: </a:t>
            </a:r>
          </a:p>
          <a:p>
            <a:pPr marL="0" indent="0">
              <a:buNone/>
            </a:pPr>
            <a:r>
              <a:rPr lang="en-US" sz="2800" dirty="0"/>
              <a:t>	</a:t>
            </a:r>
            <a:r>
              <a:rPr lang="en-US" sz="2400" dirty="0"/>
              <a:t>(i) The information obtained is recorded by the investigator in such a manner that the identity of the 	human subjects cannot readily be ascertained, directly or through identifiers linked to the subjects; </a:t>
            </a:r>
          </a:p>
          <a:p>
            <a:pPr marL="571500" indent="-571500">
              <a:buAutoNum type="romanLcParenBoth"/>
            </a:pPr>
            <a:endParaRPr lang="en-US" sz="2300" dirty="0"/>
          </a:p>
          <a:p>
            <a:pPr marL="0" indent="0">
              <a:buNone/>
            </a:pPr>
            <a:r>
              <a:rPr lang="en-US" sz="2300" dirty="0"/>
              <a:t>	(ii)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endParaRPr lang="en-US" sz="2300" dirty="0"/>
          </a:p>
          <a:p>
            <a:pPr marL="0" indent="0">
              <a:buNone/>
            </a:pPr>
            <a:r>
              <a:rPr lang="en-US" sz="2300" dirty="0"/>
              <a:t>	</a:t>
            </a:r>
            <a:r>
              <a:rPr lang="en-US" sz="2300" dirty="0">
                <a:solidFill>
                  <a:schemeClr val="accent4">
                    <a:lumMod val="75000"/>
                  </a:schemeClr>
                </a:solidFill>
              </a:rPr>
              <a:t>(iii) The information obtained is recorded by the investigator in such a manner that the identity of 	the human subjects can readily be ascertained, directly or through identifiers linked to the subjects, 	and an IRB conducts a limited IRB review to make the determination required by 46.111(a)(</a:t>
            </a:r>
            <a:r>
              <a:rPr lang="en-US" sz="2300" dirty="0"/>
              <a:t>7).</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13</a:t>
            </a:fld>
            <a:endParaRPr lang="en-US" dirty="0"/>
          </a:p>
        </p:txBody>
      </p:sp>
      <p:sp>
        <p:nvSpPr>
          <p:cNvPr id="6" name="Speech Bubble: Rectangle 5">
            <a:extLst>
              <a:ext uri="{FF2B5EF4-FFF2-40B4-BE49-F238E27FC236}">
                <a16:creationId xmlns:a16="http://schemas.microsoft.com/office/drawing/2014/main" id="{5ABC7CBB-C147-819E-35D0-3578D394938F}"/>
              </a:ext>
            </a:extLst>
          </p:cNvPr>
          <p:cNvSpPr/>
          <p:nvPr/>
        </p:nvSpPr>
        <p:spPr>
          <a:xfrm>
            <a:off x="415325" y="1055642"/>
            <a:ext cx="4066262" cy="2739307"/>
          </a:xfrm>
          <a:prstGeom prst="wedgeRectCallout">
            <a:avLst>
              <a:gd name="adj1" fmla="val -34208"/>
              <a:gd name="adj2" fmla="val 9557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Identifiers can be collected and associated with responses. Check this against A.9 and A.10 in the application.</a:t>
            </a:r>
          </a:p>
          <a:p>
            <a:endParaRPr lang="en-US" dirty="0"/>
          </a:p>
          <a:p>
            <a:r>
              <a:rPr lang="en-US" dirty="0"/>
              <a:t>The subject matter doesn’t have to be so benign that (ii) is checked. However if it’s very sensitive (e.g. illegal behavior, sexual behavior) expedited may be more appropriate.</a:t>
            </a:r>
          </a:p>
        </p:txBody>
      </p:sp>
      <p:sp>
        <p:nvSpPr>
          <p:cNvPr id="7" name="Speech Bubble: Rectangle 6">
            <a:extLst>
              <a:ext uri="{FF2B5EF4-FFF2-40B4-BE49-F238E27FC236}">
                <a16:creationId xmlns:a16="http://schemas.microsoft.com/office/drawing/2014/main" id="{2AC05695-4664-7C21-7524-8C24BF29145F}"/>
              </a:ext>
            </a:extLst>
          </p:cNvPr>
          <p:cNvSpPr/>
          <p:nvPr/>
        </p:nvSpPr>
        <p:spPr>
          <a:xfrm>
            <a:off x="5677282" y="1582207"/>
            <a:ext cx="4066262" cy="1465006"/>
          </a:xfrm>
          <a:prstGeom prst="wedgeRectCallout">
            <a:avLst>
              <a:gd name="adj1" fmla="val -77248"/>
              <a:gd name="adj2" fmla="val 22004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If (iii) is the ONLY subcategory selected and justified in the application, the study will receive Limited IRB Review.</a:t>
            </a:r>
          </a:p>
        </p:txBody>
      </p:sp>
      <p:sp>
        <p:nvSpPr>
          <p:cNvPr id="8" name="Speech Bubble: Rectangle 7">
            <a:extLst>
              <a:ext uri="{FF2B5EF4-FFF2-40B4-BE49-F238E27FC236}">
                <a16:creationId xmlns:a16="http://schemas.microsoft.com/office/drawing/2014/main" id="{0BF1693C-41BB-88FD-FFDD-A039C156FD2A}"/>
              </a:ext>
            </a:extLst>
          </p:cNvPr>
          <p:cNvSpPr/>
          <p:nvPr/>
        </p:nvSpPr>
        <p:spPr>
          <a:xfrm>
            <a:off x="2589696" y="5828279"/>
            <a:ext cx="5953809" cy="910184"/>
          </a:xfrm>
          <a:prstGeom prst="wedgeRectCallout">
            <a:avLst>
              <a:gd name="adj1" fmla="val 73546"/>
              <a:gd name="adj2" fmla="val -5661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From the 111 criteria: “there are adequate provisions to protect the privacy of subjects and to maintain the confidentiality of data.”</a:t>
            </a:r>
          </a:p>
        </p:txBody>
      </p:sp>
    </p:spTree>
    <p:extLst>
      <p:ext uri="{BB962C8B-B14F-4D97-AF65-F5344CB8AC3E}">
        <p14:creationId xmlns:p14="http://schemas.microsoft.com/office/powerpoint/2010/main" val="175713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DCE7-A6D3-A361-A490-EEC71F28DCE2}"/>
              </a:ext>
            </a:extLst>
          </p:cNvPr>
          <p:cNvSpPr>
            <a:spLocks noGrp="1"/>
          </p:cNvSpPr>
          <p:nvPr>
            <p:ph type="title"/>
          </p:nvPr>
        </p:nvSpPr>
        <p:spPr/>
        <p:txBody>
          <a:bodyPr>
            <a:normAutofit/>
          </a:bodyPr>
          <a:lstStyle/>
          <a:p>
            <a:r>
              <a:rPr lang="en-US" sz="3600" dirty="0"/>
              <a:t>Exemption &amp; Vulnerable Populations</a:t>
            </a:r>
          </a:p>
        </p:txBody>
      </p:sp>
      <p:sp>
        <p:nvSpPr>
          <p:cNvPr id="4" name="Footer Placeholder 3">
            <a:extLst>
              <a:ext uri="{FF2B5EF4-FFF2-40B4-BE49-F238E27FC236}">
                <a16:creationId xmlns:a16="http://schemas.microsoft.com/office/drawing/2014/main" id="{BC1511F7-7B2C-5CAE-5A5D-D98CDDD6D08F}"/>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309FE956-52C5-27F3-0EDE-38BCA8E71D30}"/>
              </a:ext>
            </a:extLst>
          </p:cNvPr>
          <p:cNvSpPr>
            <a:spLocks noGrp="1"/>
          </p:cNvSpPr>
          <p:nvPr>
            <p:ph type="sldNum" sz="quarter" idx="4"/>
          </p:nvPr>
        </p:nvSpPr>
        <p:spPr/>
        <p:txBody>
          <a:bodyPr/>
          <a:lstStyle/>
          <a:p>
            <a:fld id="{263E268E-DA18-874E-8CBA-6F80F366F288}" type="slidenum">
              <a:rPr lang="en-US" smtClean="0"/>
              <a:pPr/>
              <a:t>14</a:t>
            </a:fld>
            <a:endParaRPr lang="en-US" dirty="0"/>
          </a:p>
        </p:txBody>
      </p:sp>
      <p:graphicFrame>
        <p:nvGraphicFramePr>
          <p:cNvPr id="8" name="Table 7">
            <a:extLst>
              <a:ext uri="{FF2B5EF4-FFF2-40B4-BE49-F238E27FC236}">
                <a16:creationId xmlns:a16="http://schemas.microsoft.com/office/drawing/2014/main" id="{575B26CC-2D3A-F9D0-1B6C-AEF9A103BA4B}"/>
              </a:ext>
            </a:extLst>
          </p:cNvPr>
          <p:cNvGraphicFramePr>
            <a:graphicFrameLocks noGrp="1"/>
          </p:cNvGraphicFramePr>
          <p:nvPr>
            <p:extLst>
              <p:ext uri="{D42A27DB-BD31-4B8C-83A1-F6EECF244321}">
                <p14:modId xmlns:p14="http://schemas.microsoft.com/office/powerpoint/2010/main" val="2993812903"/>
              </p:ext>
            </p:extLst>
          </p:nvPr>
        </p:nvGraphicFramePr>
        <p:xfrm>
          <a:off x="0" y="1013883"/>
          <a:ext cx="12192000" cy="5480999"/>
        </p:xfrm>
        <a:graphic>
          <a:graphicData uri="http://schemas.openxmlformats.org/drawingml/2006/table">
            <a:tbl>
              <a:tblPr firstRow="1" bandRow="1">
                <a:tableStyleId>{5C22544A-7EE6-4342-B048-85BDC9FD1C3A}</a:tableStyleId>
              </a:tblPr>
              <a:tblGrid>
                <a:gridCol w="4493342">
                  <a:extLst>
                    <a:ext uri="{9D8B030D-6E8A-4147-A177-3AD203B41FA5}">
                      <a16:colId xmlns:a16="http://schemas.microsoft.com/office/drawing/2014/main" val="469134001"/>
                    </a:ext>
                  </a:extLst>
                </a:gridCol>
                <a:gridCol w="2920181">
                  <a:extLst>
                    <a:ext uri="{9D8B030D-6E8A-4147-A177-3AD203B41FA5}">
                      <a16:colId xmlns:a16="http://schemas.microsoft.com/office/drawing/2014/main" val="3968152352"/>
                    </a:ext>
                  </a:extLst>
                </a:gridCol>
                <a:gridCol w="2361152">
                  <a:extLst>
                    <a:ext uri="{9D8B030D-6E8A-4147-A177-3AD203B41FA5}">
                      <a16:colId xmlns:a16="http://schemas.microsoft.com/office/drawing/2014/main" val="211677810"/>
                    </a:ext>
                  </a:extLst>
                </a:gridCol>
                <a:gridCol w="2417325">
                  <a:extLst>
                    <a:ext uri="{9D8B030D-6E8A-4147-A177-3AD203B41FA5}">
                      <a16:colId xmlns:a16="http://schemas.microsoft.com/office/drawing/2014/main" val="2444408617"/>
                    </a:ext>
                  </a:extLst>
                </a:gridCol>
              </a:tblGrid>
              <a:tr h="542027">
                <a:tc>
                  <a:txBody>
                    <a:bodyPr/>
                    <a:lstStyle/>
                    <a:p>
                      <a:r>
                        <a:rPr lang="en-US" sz="1600" dirty="0"/>
                        <a:t>Exemption Category</a:t>
                      </a:r>
                    </a:p>
                  </a:txBody>
                  <a:tcPr/>
                </a:tc>
                <a:tc>
                  <a:txBody>
                    <a:bodyPr/>
                    <a:lstStyle/>
                    <a:p>
                      <a:r>
                        <a:rPr lang="en-US" sz="1600" dirty="0"/>
                        <a:t>Subpart D (Children)</a:t>
                      </a:r>
                    </a:p>
                  </a:txBody>
                  <a:tcPr/>
                </a:tc>
                <a:tc>
                  <a:txBody>
                    <a:bodyPr/>
                    <a:lstStyle/>
                    <a:p>
                      <a:r>
                        <a:rPr lang="en-US" sz="1600" dirty="0"/>
                        <a:t>Subpart B (Pregnant Women, Fetuses, IVF)</a:t>
                      </a:r>
                    </a:p>
                  </a:txBody>
                  <a:tcPr/>
                </a:tc>
                <a:tc>
                  <a:txBody>
                    <a:bodyPr/>
                    <a:lstStyle/>
                    <a:p>
                      <a:r>
                        <a:rPr lang="en-US" sz="1600" dirty="0"/>
                        <a:t>Subpart C (Prisoners)</a:t>
                      </a:r>
                    </a:p>
                  </a:txBody>
                  <a:tcPr/>
                </a:tc>
                <a:extLst>
                  <a:ext uri="{0D108BD9-81ED-4DB2-BD59-A6C34878D82A}">
                    <a16:rowId xmlns:a16="http://schemas.microsoft.com/office/drawing/2014/main" val="1515237617"/>
                  </a:ext>
                </a:extLst>
              </a:tr>
              <a:tr h="753351">
                <a:tc>
                  <a:txBody>
                    <a:bodyPr/>
                    <a:lstStyle/>
                    <a:p>
                      <a:r>
                        <a:rPr lang="en-US" sz="1400" dirty="0"/>
                        <a:t>1 – Normal Education Practices </a:t>
                      </a:r>
                    </a:p>
                  </a:txBody>
                  <a:tcPr/>
                </a:tc>
                <a:tc>
                  <a:txBody>
                    <a:bodyPr/>
                    <a:lstStyle/>
                    <a:p>
                      <a:r>
                        <a:rPr lang="en-US" sz="1400" dirty="0"/>
                        <a:t>May be applied</a:t>
                      </a:r>
                    </a:p>
                  </a:txBody>
                  <a:tcPr/>
                </a:tc>
                <a:tc rowSpan="8">
                  <a:txBody>
                    <a:bodyPr/>
                    <a:lstStyle/>
                    <a:p>
                      <a:r>
                        <a:rPr lang="en-US" sz="1400" dirty="0"/>
                        <a:t>Each of the exemptions may  be applies</a:t>
                      </a:r>
                    </a:p>
                  </a:txBody>
                  <a:tcPr/>
                </a:tc>
                <a:tc rowSpan="8">
                  <a:txBody>
                    <a:bodyPr/>
                    <a:lstStyle/>
                    <a:p>
                      <a:r>
                        <a:rPr lang="en-US" sz="1400" dirty="0"/>
                        <a:t>None of the exemptions may be applied except for research aimed at involving a broader population that </a:t>
                      </a:r>
                      <a:r>
                        <a:rPr lang="en-US" sz="1400" b="1" dirty="0"/>
                        <a:t>only incidentally includes prisoners</a:t>
                      </a:r>
                    </a:p>
                  </a:txBody>
                  <a:tcPr/>
                </a:tc>
                <a:extLst>
                  <a:ext uri="{0D108BD9-81ED-4DB2-BD59-A6C34878D82A}">
                    <a16:rowId xmlns:a16="http://schemas.microsoft.com/office/drawing/2014/main" val="374760136"/>
                  </a:ext>
                </a:extLst>
              </a:tr>
              <a:tr h="488492">
                <a:tc>
                  <a:txBody>
                    <a:bodyPr/>
                    <a:lstStyle/>
                    <a:p>
                      <a:r>
                        <a:rPr lang="en-US" sz="1400" dirty="0"/>
                        <a:t>2 (i) – Educational tests, surveys, interviews or observations: </a:t>
                      </a:r>
                      <a:r>
                        <a:rPr lang="en-US" sz="1400" b="1" dirty="0"/>
                        <a:t>Anonymous</a:t>
                      </a:r>
                    </a:p>
                  </a:txBody>
                  <a:tcPr/>
                </a:tc>
                <a:tc rowSpan="2">
                  <a:txBody>
                    <a:bodyPr/>
                    <a:lstStyle/>
                    <a:p>
                      <a:r>
                        <a:rPr lang="en-US" sz="1400" dirty="0">
                          <a:solidFill>
                            <a:schemeClr val="accent4">
                              <a:lumMod val="75000"/>
                            </a:schemeClr>
                          </a:solidFill>
                        </a:rPr>
                        <a:t>May only be applied</a:t>
                      </a:r>
                      <a:r>
                        <a:rPr lang="en-US" sz="1400" dirty="0"/>
                        <a:t> to educational tests and observation of public behavior when the investigator(s) do not participate in the activities being observed</a:t>
                      </a:r>
                    </a:p>
                  </a:txBody>
                  <a:tcPr/>
                </a:tc>
                <a:tc vMerge="1">
                  <a:txBody>
                    <a:bodyPr/>
                    <a:lstStyle/>
                    <a:p>
                      <a:endParaRPr lang="en-US" dirty="0"/>
                    </a:p>
                  </a:txBody>
                  <a:tcPr/>
                </a:tc>
                <a:tc vMerge="1">
                  <a:txBody>
                    <a:bodyPr/>
                    <a:lstStyle/>
                    <a:p>
                      <a:endParaRPr lang="en-US" sz="800" dirty="0"/>
                    </a:p>
                  </a:txBody>
                  <a:tcPr/>
                </a:tc>
                <a:extLst>
                  <a:ext uri="{0D108BD9-81ED-4DB2-BD59-A6C34878D82A}">
                    <a16:rowId xmlns:a16="http://schemas.microsoft.com/office/drawing/2014/main" val="1581331550"/>
                  </a:ext>
                </a:extLst>
              </a:tr>
              <a:tr h="602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(ii) – Educational tests, surveys, interviews or observations: </a:t>
                      </a:r>
                      <a:r>
                        <a:rPr lang="en-US" sz="1400" b="1" dirty="0"/>
                        <a:t>Not sensitive</a:t>
                      </a:r>
                    </a:p>
                    <a:p>
                      <a:endParaRPr lang="en-US" sz="1400" dirty="0"/>
                    </a:p>
                  </a:txBody>
                  <a:tcPr/>
                </a:tc>
                <a:tc vMerge="1">
                  <a:txBody>
                    <a:bodyPr/>
                    <a:lstStyle/>
                    <a:p>
                      <a:endParaRPr lang="en-US" sz="1400"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721944941"/>
                  </a:ext>
                </a:extLst>
              </a:tr>
              <a:tr h="7628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(iii) – Educational tests, surveys, interviews or observations: </a:t>
                      </a:r>
                      <a:r>
                        <a:rPr lang="en-US" sz="1400" b="1" dirty="0"/>
                        <a:t>Not anonymous, but has Limited IRB Review</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accent4">
                              <a:lumMod val="75000"/>
                            </a:schemeClr>
                          </a:solidFill>
                        </a:rPr>
                        <a:t>May NOT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211612848"/>
                  </a:ext>
                </a:extLst>
              </a:tr>
              <a:tr h="488492">
                <a:tc>
                  <a:txBody>
                    <a:bodyPr/>
                    <a:lstStyle/>
                    <a:p>
                      <a:r>
                        <a:rPr lang="en-US" sz="1400" dirty="0"/>
                        <a:t>3 – Benign Behavioral Intervention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accent4">
                              <a:lumMod val="75000"/>
                            </a:schemeClr>
                          </a:solidFill>
                        </a:rPr>
                        <a:t>May NOT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323350275"/>
                  </a:ext>
                </a:extLst>
              </a:tr>
              <a:tr h="488492">
                <a:tc>
                  <a:txBody>
                    <a:bodyPr/>
                    <a:lstStyle/>
                    <a:p>
                      <a:r>
                        <a:rPr lang="en-US" sz="1400" dirty="0"/>
                        <a:t>4 – Secondary research for which consent is not required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May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495162993"/>
                  </a:ext>
                </a:extLst>
              </a:tr>
              <a:tr h="488492">
                <a:tc>
                  <a:txBody>
                    <a:bodyPr/>
                    <a:lstStyle/>
                    <a:p>
                      <a:r>
                        <a:rPr lang="en-US" sz="1400" dirty="0"/>
                        <a:t>5 – Public benefit or service programs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May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001080632"/>
                  </a:ext>
                </a:extLst>
              </a:tr>
              <a:tr h="488492">
                <a:tc>
                  <a:txBody>
                    <a:bodyPr/>
                    <a:lstStyle/>
                    <a:p>
                      <a:r>
                        <a:rPr lang="en-US" sz="1400" dirty="0"/>
                        <a:t>6 – Taste and food quality evaluation and consumer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May be applied</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710074631"/>
                  </a:ext>
                </a:extLst>
              </a:tr>
            </a:tbl>
          </a:graphicData>
        </a:graphic>
      </p:graphicFrame>
    </p:spTree>
    <p:extLst>
      <p:ext uri="{BB962C8B-B14F-4D97-AF65-F5344CB8AC3E}">
        <p14:creationId xmlns:p14="http://schemas.microsoft.com/office/powerpoint/2010/main" val="186929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3: Benign Behavioral Interventions Including Adults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25000" lnSpcReduction="20000"/>
          </a:bodyPr>
          <a:lstStyle/>
          <a:p>
            <a:pPr marL="0" indent="0">
              <a:buNone/>
            </a:pPr>
            <a:r>
              <a:rPr lang="en-US" sz="8000" dirty="0"/>
              <a:t>(i) Research involving benign behavioral interventions in conjunction with the collection of information from an adult subject through verbal or written responses (including data entry) or audiovisual recording if the subject prospectively agrees to the intervention and information collection and at least one of the following criteria is met: </a:t>
            </a:r>
          </a:p>
          <a:p>
            <a:pPr marL="0" indent="0">
              <a:buNone/>
            </a:pPr>
            <a:r>
              <a:rPr lang="en-US" sz="6400" dirty="0"/>
              <a:t>	(A) The information obtained is recorded by the investigator in such a manner that the identity of the human subjects 	cannot readily be ascertained, directly or through identifiers linked to the subjects; </a:t>
            </a:r>
          </a:p>
          <a:p>
            <a:pPr marL="0" indent="0">
              <a:buNone/>
            </a:pPr>
            <a:r>
              <a:rPr lang="en-US" sz="6400" dirty="0"/>
              <a:t>	(B)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r>
              <a:rPr lang="en-US" sz="6400" dirty="0"/>
              <a:t>	(C) The information obtained is recorded by the investigator in such a manner that the identity of the human subjects can 	readily be ascertained, directly or through identifiers linked to the subjects, and an </a:t>
            </a:r>
            <a:r>
              <a:rPr lang="en-US" sz="6400" b="1" dirty="0"/>
              <a:t>IRB conducts a limited IRB review</a:t>
            </a:r>
            <a:r>
              <a:rPr lang="en-US" sz="6400" dirty="0"/>
              <a:t> to make 	the determination required by 46.111(a)(7). </a:t>
            </a:r>
          </a:p>
          <a:p>
            <a:pPr marL="0" indent="0">
              <a:buNone/>
            </a:pPr>
            <a:endParaRPr lang="en-US" sz="4200" dirty="0"/>
          </a:p>
          <a:p>
            <a:pPr marL="0" indent="0">
              <a:buNone/>
            </a:pPr>
            <a:endParaRPr lang="en-US" sz="6200" dirty="0"/>
          </a:p>
          <a:p>
            <a:pPr marL="0" indent="0">
              <a:buNone/>
            </a:pPr>
            <a:r>
              <a:rPr lang="en-US" sz="8000" dirty="0"/>
              <a:t>(ii) For the purpose of this provision, benign behavioral interventions are </a:t>
            </a:r>
            <a:r>
              <a:rPr lang="en-US" sz="8000" b="1" dirty="0"/>
              <a:t>brief in duration, harmless, painless, not physically invasive, not likely to have a significant adverse lasting impact on the subjects, and the investigator has no reason to think the subjects will find the interventions offensive or embarrassing</a:t>
            </a:r>
            <a:r>
              <a:rPr lang="en-US" sz="8000" dirty="0"/>
              <a:t>. Provided all such criteria are met, examples of such benign behavioral interventions would include having the subjects play an online game, having them solve puzzles under various noise conditions, or having them decide how to allocate a nominal amount of received cash between themselves and someone else. </a:t>
            </a:r>
          </a:p>
          <a:p>
            <a:pPr marL="0" indent="0">
              <a:buNone/>
            </a:pPr>
            <a:endParaRPr lang="en-US"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15</a:t>
            </a:fld>
            <a:endParaRPr lang="en-US" dirty="0"/>
          </a:p>
        </p:txBody>
      </p:sp>
    </p:spTree>
    <p:extLst>
      <p:ext uri="{BB962C8B-B14F-4D97-AF65-F5344CB8AC3E}">
        <p14:creationId xmlns:p14="http://schemas.microsoft.com/office/powerpoint/2010/main" val="391114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3: Benign Behavioral Interventions Including Adults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25000" lnSpcReduction="20000"/>
          </a:bodyPr>
          <a:lstStyle/>
          <a:p>
            <a:pPr marL="0" indent="0">
              <a:buNone/>
            </a:pPr>
            <a:r>
              <a:rPr lang="en-US" sz="8000" dirty="0"/>
              <a:t>(i) Research involving </a:t>
            </a:r>
            <a:r>
              <a:rPr lang="en-US" sz="8000" dirty="0">
                <a:solidFill>
                  <a:schemeClr val="accent4">
                    <a:lumMod val="75000"/>
                  </a:schemeClr>
                </a:solidFill>
              </a:rPr>
              <a:t>benign behavioral interventions </a:t>
            </a:r>
            <a:r>
              <a:rPr lang="en-US" sz="8000" dirty="0"/>
              <a:t>in conjunction with </a:t>
            </a:r>
            <a:r>
              <a:rPr lang="en-US" sz="8000" dirty="0">
                <a:solidFill>
                  <a:schemeClr val="accent4">
                    <a:lumMod val="75000"/>
                  </a:schemeClr>
                </a:solidFill>
              </a:rPr>
              <a:t>the collection of information from an adult subject </a:t>
            </a:r>
            <a:r>
              <a:rPr lang="en-US" sz="8000" dirty="0"/>
              <a:t>through verbal or written responses (including data entry) or audiovisual recording if the subject prospectively agrees to the intervention and information collection and at least one of the following criteria is met: </a:t>
            </a:r>
          </a:p>
          <a:p>
            <a:pPr marL="0" indent="0">
              <a:buNone/>
            </a:pPr>
            <a:r>
              <a:rPr lang="en-US" sz="6400" dirty="0"/>
              <a:t>	(A) The information obtained is recorded by the investigator in such a manner that the identity of the human subjects 	cannot readily be ascertained, directly or through identifiers linked to the subjects; </a:t>
            </a:r>
          </a:p>
          <a:p>
            <a:pPr marL="0" indent="0">
              <a:buNone/>
            </a:pPr>
            <a:r>
              <a:rPr lang="en-US" sz="6400" dirty="0"/>
              <a:t>	(B)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r>
              <a:rPr lang="en-US" sz="6400" dirty="0"/>
              <a:t>	(C) The information obtained is recorded by the investigator in such a manner that the identity of the human subjects can 	readily be ascertained, directly or through identifiers linked to the subjects, and an </a:t>
            </a:r>
            <a:r>
              <a:rPr lang="en-US" sz="6400" b="1" dirty="0"/>
              <a:t>IRB conducts a limited IRB review</a:t>
            </a:r>
            <a:r>
              <a:rPr lang="en-US" sz="6400" dirty="0"/>
              <a:t> to make 	the determination required by 46.111(a)(7). </a:t>
            </a:r>
          </a:p>
          <a:p>
            <a:pPr marL="0" indent="0">
              <a:buNone/>
            </a:pPr>
            <a:endParaRPr lang="en-US" sz="4200" dirty="0"/>
          </a:p>
          <a:p>
            <a:pPr marL="0" indent="0">
              <a:buNone/>
            </a:pPr>
            <a:endParaRPr lang="en-US" sz="6200" dirty="0"/>
          </a:p>
          <a:p>
            <a:pPr marL="0" indent="0">
              <a:buNone/>
            </a:pPr>
            <a:r>
              <a:rPr lang="en-US" sz="8000" dirty="0"/>
              <a:t>(ii) For the purpose of this provision, benign behavioral interventions are </a:t>
            </a:r>
            <a:r>
              <a:rPr lang="en-US" sz="8000" b="1" dirty="0"/>
              <a:t>brief in duration, harmless, painless, not physically invasive, not likely to have a significant adverse lasting impact on the subjects, and the investigator has no reason to think the subjects will find the interventions offensive or embarrassing</a:t>
            </a:r>
            <a:r>
              <a:rPr lang="en-US" sz="8000" dirty="0"/>
              <a:t>. Provided all such criteria are met, examples of such benign behavioral interventions would include having the subjects play an online game, having them solve puzzles under various noise conditions, or having them decide how to allocate a nominal amount of received cash between themselves and someone else. </a:t>
            </a:r>
          </a:p>
          <a:p>
            <a:pPr marL="0" indent="0">
              <a:buNone/>
            </a:pPr>
            <a:endParaRPr lang="en-US"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16</a:t>
            </a:fld>
            <a:endParaRPr lang="en-US" dirty="0"/>
          </a:p>
        </p:txBody>
      </p:sp>
      <p:cxnSp>
        <p:nvCxnSpPr>
          <p:cNvPr id="7" name="Straight Arrow Connector 6">
            <a:extLst>
              <a:ext uri="{FF2B5EF4-FFF2-40B4-BE49-F238E27FC236}">
                <a16:creationId xmlns:a16="http://schemas.microsoft.com/office/drawing/2014/main" id="{0738808C-4FDF-AF9F-CCD7-AAC6DDC9F7A1}"/>
              </a:ext>
            </a:extLst>
          </p:cNvPr>
          <p:cNvCxnSpPr/>
          <p:nvPr/>
        </p:nvCxnSpPr>
        <p:spPr>
          <a:xfrm flipH="1">
            <a:off x="648929" y="1573161"/>
            <a:ext cx="3677265" cy="2900516"/>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8" name="Speech Bubble: Rectangle 7">
            <a:extLst>
              <a:ext uri="{FF2B5EF4-FFF2-40B4-BE49-F238E27FC236}">
                <a16:creationId xmlns:a16="http://schemas.microsoft.com/office/drawing/2014/main" id="{F83FEF01-C14C-853B-117F-D42AAD1AD6BF}"/>
              </a:ext>
            </a:extLst>
          </p:cNvPr>
          <p:cNvSpPr/>
          <p:nvPr/>
        </p:nvSpPr>
        <p:spPr>
          <a:xfrm>
            <a:off x="2334437" y="698560"/>
            <a:ext cx="1868129" cy="648929"/>
          </a:xfrm>
          <a:prstGeom prst="wedgeRectCallout">
            <a:avLst>
              <a:gd name="adj1" fmla="val -106029"/>
              <a:gd name="adj2" fmla="val 867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Only adults</a:t>
            </a:r>
          </a:p>
        </p:txBody>
      </p:sp>
    </p:spTree>
    <p:extLst>
      <p:ext uri="{BB962C8B-B14F-4D97-AF65-F5344CB8AC3E}">
        <p14:creationId xmlns:p14="http://schemas.microsoft.com/office/powerpoint/2010/main" val="270800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3: Benign Behavioral Interventions Including Adults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25000" lnSpcReduction="20000"/>
          </a:bodyPr>
          <a:lstStyle/>
          <a:p>
            <a:pPr marL="0" indent="0">
              <a:buNone/>
            </a:pPr>
            <a:r>
              <a:rPr lang="en-US" sz="8000" dirty="0"/>
              <a:t>(i) Research involving benign behavioral interventions in conjunction with the collection of information from an adult subject through verbal or written responses (including data entry) or audiovisual recording if the subject prospectively agrees to the intervention and information collection and </a:t>
            </a:r>
            <a:r>
              <a:rPr lang="en-US" sz="8000" dirty="0">
                <a:solidFill>
                  <a:schemeClr val="accent4">
                    <a:lumMod val="75000"/>
                  </a:schemeClr>
                </a:solidFill>
              </a:rPr>
              <a:t>at least one </a:t>
            </a:r>
            <a:r>
              <a:rPr lang="en-US" sz="8000" dirty="0"/>
              <a:t>of the following criteria is met: </a:t>
            </a:r>
          </a:p>
          <a:p>
            <a:pPr marL="0" indent="0">
              <a:buNone/>
            </a:pPr>
            <a:r>
              <a:rPr lang="en-US" sz="6400" dirty="0"/>
              <a:t>	(A) The information obtained is recorded by the investigator in such a manner that the identity of the human subjects 	cannot readily be ascertained, directly or through identifiers linked to the subjects; </a:t>
            </a:r>
          </a:p>
          <a:p>
            <a:pPr marL="0" indent="0">
              <a:buNone/>
            </a:pPr>
            <a:r>
              <a:rPr lang="en-US" sz="6400" dirty="0"/>
              <a:t>	(B)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r>
              <a:rPr lang="en-US" sz="6400" dirty="0"/>
              <a:t>	(C) The information obtained is recorded by the investigator in such a manner that the identity of the human subjects can 	readily be ascertained, directly or through identifiers linked to the subjects, and an </a:t>
            </a:r>
            <a:r>
              <a:rPr lang="en-US" sz="6400" b="1" dirty="0"/>
              <a:t>IRB conducts a limited IRB review</a:t>
            </a:r>
            <a:r>
              <a:rPr lang="en-US" sz="6400" dirty="0"/>
              <a:t> to make 	the determination required by 46.111(a)(7). </a:t>
            </a:r>
          </a:p>
          <a:p>
            <a:pPr marL="0" indent="0">
              <a:buNone/>
            </a:pPr>
            <a:endParaRPr lang="en-US" sz="4200" dirty="0"/>
          </a:p>
          <a:p>
            <a:pPr marL="0" indent="0">
              <a:buNone/>
            </a:pPr>
            <a:endParaRPr lang="en-US" sz="6200" dirty="0"/>
          </a:p>
          <a:p>
            <a:pPr marL="0" indent="0">
              <a:buNone/>
            </a:pPr>
            <a:r>
              <a:rPr lang="en-US" sz="8000" dirty="0"/>
              <a:t>(ii) For the purpose of this provision, benign behavioral interventions are </a:t>
            </a:r>
            <a:r>
              <a:rPr lang="en-US" sz="8000" b="1" dirty="0"/>
              <a:t>brief in duration, harmless, painless, not physically invasive, not likely to have a significant adverse lasting impact on the subjects, and the investigator has no reason to think the subjects will find the interventions offensive or embarrassing</a:t>
            </a:r>
            <a:r>
              <a:rPr lang="en-US" sz="8000" dirty="0"/>
              <a:t>. Provided all such criteria are met, examples of such benign behavioral interventions would include having the subjects play an online game, having them solve puzzles under various noise conditions, or having them decide how to allocate a nominal amount of received cash between themselves and someone else. </a:t>
            </a:r>
          </a:p>
          <a:p>
            <a:pPr marL="0" indent="0">
              <a:buNone/>
            </a:pPr>
            <a:endParaRPr lang="en-US"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17</a:t>
            </a:fld>
            <a:endParaRPr lang="en-US" dirty="0"/>
          </a:p>
        </p:txBody>
      </p:sp>
      <p:sp>
        <p:nvSpPr>
          <p:cNvPr id="7" name="Speech Bubble: Rectangle 6">
            <a:extLst>
              <a:ext uri="{FF2B5EF4-FFF2-40B4-BE49-F238E27FC236}">
                <a16:creationId xmlns:a16="http://schemas.microsoft.com/office/drawing/2014/main" id="{D5B1180D-8BCA-2882-B204-6178D93EBAEF}"/>
              </a:ext>
            </a:extLst>
          </p:cNvPr>
          <p:cNvSpPr/>
          <p:nvPr/>
        </p:nvSpPr>
        <p:spPr>
          <a:xfrm>
            <a:off x="6510374" y="2707805"/>
            <a:ext cx="2497393" cy="668594"/>
          </a:xfrm>
          <a:prstGeom prst="wedgeRectCallout">
            <a:avLst>
              <a:gd name="adj1" fmla="val 61332"/>
              <a:gd name="adj2" fmla="val -1463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Same deal as exempt 2</a:t>
            </a:r>
          </a:p>
        </p:txBody>
      </p:sp>
      <p:cxnSp>
        <p:nvCxnSpPr>
          <p:cNvPr id="9" name="Straight Arrow Connector 8">
            <a:extLst>
              <a:ext uri="{FF2B5EF4-FFF2-40B4-BE49-F238E27FC236}">
                <a16:creationId xmlns:a16="http://schemas.microsoft.com/office/drawing/2014/main" id="{BEF5E075-2368-FD13-2EB9-6DD7429F7557}"/>
              </a:ext>
            </a:extLst>
          </p:cNvPr>
          <p:cNvCxnSpPr>
            <a:cxnSpLocks/>
          </p:cNvCxnSpPr>
          <p:nvPr/>
        </p:nvCxnSpPr>
        <p:spPr>
          <a:xfrm>
            <a:off x="1285109" y="2482278"/>
            <a:ext cx="5125523" cy="340947"/>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1" name="Straight Arrow Connector 10">
            <a:extLst>
              <a:ext uri="{FF2B5EF4-FFF2-40B4-BE49-F238E27FC236}">
                <a16:creationId xmlns:a16="http://schemas.microsoft.com/office/drawing/2014/main" id="{DFF9830A-36B0-F5C5-CF21-7641D608D9AA}"/>
              </a:ext>
            </a:extLst>
          </p:cNvPr>
          <p:cNvCxnSpPr>
            <a:cxnSpLocks/>
          </p:cNvCxnSpPr>
          <p:nvPr/>
        </p:nvCxnSpPr>
        <p:spPr>
          <a:xfrm>
            <a:off x="1384425" y="2880120"/>
            <a:ext cx="4947549" cy="112089"/>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3" name="Straight Arrow Connector 12">
            <a:extLst>
              <a:ext uri="{FF2B5EF4-FFF2-40B4-BE49-F238E27FC236}">
                <a16:creationId xmlns:a16="http://schemas.microsoft.com/office/drawing/2014/main" id="{C50987FB-739E-ED8A-0CC9-95793E5B686F}"/>
              </a:ext>
            </a:extLst>
          </p:cNvPr>
          <p:cNvCxnSpPr/>
          <p:nvPr/>
        </p:nvCxnSpPr>
        <p:spPr>
          <a:xfrm flipV="1">
            <a:off x="1297858" y="3217881"/>
            <a:ext cx="5034116" cy="302067"/>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4549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3: Benign Behavioral Interventions Including Adults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25000" lnSpcReduction="20000"/>
          </a:bodyPr>
          <a:lstStyle/>
          <a:p>
            <a:pPr marL="0" indent="0">
              <a:buNone/>
            </a:pPr>
            <a:r>
              <a:rPr lang="en-US" sz="8000" dirty="0"/>
              <a:t>(i) Research involving benign behavioral interventions in conjunction with the collection of information from an adult subject through verbal or written responses (including data entry) or audiovisual recording </a:t>
            </a:r>
            <a:r>
              <a:rPr lang="en-US" sz="8000" dirty="0">
                <a:solidFill>
                  <a:schemeClr val="accent4">
                    <a:lumMod val="75000"/>
                  </a:schemeClr>
                </a:solidFill>
              </a:rPr>
              <a:t>if the subject prospectively agrees to the intervention and information collection </a:t>
            </a:r>
            <a:r>
              <a:rPr lang="en-US" sz="8000" dirty="0"/>
              <a:t>and at least one of the following criteria is met: </a:t>
            </a:r>
          </a:p>
          <a:p>
            <a:pPr marL="0" indent="0">
              <a:buNone/>
            </a:pPr>
            <a:r>
              <a:rPr lang="en-US" sz="6400" dirty="0"/>
              <a:t>	(A) The information obtained is recorded by the investigator in such a manner that the identity of the human subjects 	cannot readily be ascertained, directly or through identifiers linked to the subjects; </a:t>
            </a:r>
          </a:p>
          <a:p>
            <a:pPr marL="0" indent="0">
              <a:buNone/>
            </a:pPr>
            <a:r>
              <a:rPr lang="en-US" sz="6400" dirty="0"/>
              <a:t>	(B)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r>
              <a:rPr lang="en-US" sz="6400" dirty="0"/>
              <a:t>	(C) The information obtained is recorded by the investigator in such a manner that the identity of the human subjects can 	readily be ascertained, directly or through identifiers linked to the subjects, and an </a:t>
            </a:r>
            <a:r>
              <a:rPr lang="en-US" sz="6400" b="1" dirty="0"/>
              <a:t>IRB conducts a limited IRB review</a:t>
            </a:r>
            <a:r>
              <a:rPr lang="en-US" sz="6400" dirty="0"/>
              <a:t> to make 	the determination required by 46.111(a)(7). </a:t>
            </a:r>
          </a:p>
          <a:p>
            <a:pPr marL="0" indent="0">
              <a:buNone/>
            </a:pPr>
            <a:endParaRPr lang="en-US" sz="4200" dirty="0"/>
          </a:p>
          <a:p>
            <a:pPr marL="0" indent="0">
              <a:buNone/>
            </a:pPr>
            <a:endParaRPr lang="en-US" sz="6200" dirty="0"/>
          </a:p>
          <a:p>
            <a:pPr marL="0" indent="0">
              <a:buNone/>
            </a:pPr>
            <a:r>
              <a:rPr lang="en-US" sz="8000" dirty="0"/>
              <a:t>(ii) For the purpose of this provision, benign behavioral interventions are </a:t>
            </a:r>
            <a:r>
              <a:rPr lang="en-US" sz="8000" b="1" dirty="0"/>
              <a:t>brief in duration, harmless, painless, not physically invasive, not likely to have a significant adverse lasting impact on the subjects, and the investigator has no reason to think the subjects will find the interventions offensive or embarrassing</a:t>
            </a:r>
            <a:r>
              <a:rPr lang="en-US" sz="8000" dirty="0"/>
              <a:t>. Provided all such criteria are met, examples of such benign behavioral interventions would include having the subjects play an online game, having them solve puzzles under various noise conditions, or having them decide how to allocate a nominal amount of received cash between themselves and someone else. </a:t>
            </a:r>
          </a:p>
          <a:p>
            <a:pPr marL="0" indent="0">
              <a:buNone/>
            </a:pPr>
            <a:endParaRPr lang="en-US"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18</a:t>
            </a:fld>
            <a:endParaRPr lang="en-US" dirty="0"/>
          </a:p>
        </p:txBody>
      </p:sp>
    </p:spTree>
    <p:extLst>
      <p:ext uri="{BB962C8B-B14F-4D97-AF65-F5344CB8AC3E}">
        <p14:creationId xmlns:p14="http://schemas.microsoft.com/office/powerpoint/2010/main" val="289681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200" dirty="0"/>
              <a:t>Exemption 3 &amp; Withholding/Deception</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lstStyle/>
          <a:p>
            <a:pPr marL="0" indent="0">
              <a:buNone/>
            </a:pPr>
            <a:r>
              <a:rPr lang="en-US" sz="2400" dirty="0"/>
              <a:t>(iii) If the research involves deceiving the subjects regarding the nature or purposes of the research, this exemption is not applicable unless the </a:t>
            </a:r>
            <a:r>
              <a:rPr lang="en-US" sz="2400" b="1" dirty="0"/>
              <a:t>subject authorizes the deception through a prospective agreement</a:t>
            </a:r>
            <a:r>
              <a:rPr lang="en-US" sz="2400" dirty="0"/>
              <a:t> to participate in research in circumstances in which the subject is informed that he or she will be unaware of or misled regarding the nature or purposes of the research.</a:t>
            </a:r>
          </a:p>
          <a:p>
            <a:pPr marL="0" indent="0">
              <a:buNone/>
            </a:pPr>
            <a:endParaRPr lang="en-US" sz="2400" dirty="0"/>
          </a:p>
          <a:p>
            <a:pPr marL="0" indent="0">
              <a:buNone/>
            </a:pPr>
            <a:endParaRPr lang="en-US" sz="2400" dirty="0"/>
          </a:p>
          <a:p>
            <a:pPr marL="0" indent="0">
              <a:buNone/>
            </a:pPr>
            <a:endParaRPr lang="en-US" sz="2400" dirty="0"/>
          </a:p>
          <a:p>
            <a:endParaRPr lang="en-US"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19</a:t>
            </a:fld>
            <a:endParaRPr lang="en-US" dirty="0"/>
          </a:p>
        </p:txBody>
      </p:sp>
    </p:spTree>
    <p:extLst>
      <p:ext uri="{BB962C8B-B14F-4D97-AF65-F5344CB8AC3E}">
        <p14:creationId xmlns:p14="http://schemas.microsoft.com/office/powerpoint/2010/main" val="129549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F098-C7F1-7082-714E-317639D4215E}"/>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5BC6F45A-0A38-8CB2-5164-0430F9803868}"/>
              </a:ext>
            </a:extLst>
          </p:cNvPr>
          <p:cNvSpPr>
            <a:spLocks noGrp="1"/>
          </p:cNvSpPr>
          <p:nvPr>
            <p:ph idx="1"/>
          </p:nvPr>
        </p:nvSpPr>
        <p:spPr/>
        <p:txBody>
          <a:bodyPr>
            <a:normAutofit/>
          </a:bodyPr>
          <a:lstStyle/>
          <a:p>
            <a:r>
              <a:rPr lang="en-US" dirty="0"/>
              <a:t>Overview of Exempts</a:t>
            </a:r>
          </a:p>
          <a:p>
            <a:r>
              <a:rPr lang="en-US" dirty="0"/>
              <a:t>Focus on Category 2</a:t>
            </a:r>
          </a:p>
          <a:p>
            <a:r>
              <a:rPr lang="en-US" dirty="0"/>
              <a:t>Category 3</a:t>
            </a:r>
          </a:p>
          <a:p>
            <a:r>
              <a:rPr lang="en-US" dirty="0"/>
              <a:t>Limited IRB review</a:t>
            </a:r>
          </a:p>
          <a:p>
            <a:r>
              <a:rPr lang="en-US" dirty="0"/>
              <a:t>Break</a:t>
            </a:r>
          </a:p>
          <a:p>
            <a:r>
              <a:rPr lang="en-US" dirty="0"/>
              <a:t>Questions/discussion</a:t>
            </a:r>
          </a:p>
          <a:p>
            <a:r>
              <a:rPr lang="en-US" dirty="0"/>
              <a:t>Examples</a:t>
            </a:r>
          </a:p>
        </p:txBody>
      </p:sp>
      <p:sp>
        <p:nvSpPr>
          <p:cNvPr id="4" name="Footer Placeholder 3">
            <a:extLst>
              <a:ext uri="{FF2B5EF4-FFF2-40B4-BE49-F238E27FC236}">
                <a16:creationId xmlns:a16="http://schemas.microsoft.com/office/drawing/2014/main" id="{FC090267-01DC-49E7-EBEB-4650EE4B8C49}"/>
              </a:ext>
            </a:extLst>
          </p:cNvPr>
          <p:cNvSpPr>
            <a:spLocks noGrp="1"/>
          </p:cNvSpPr>
          <p:nvPr>
            <p:ph type="ftr" sz="quarter" idx="3"/>
          </p:nvPr>
        </p:nvSpPr>
        <p:spPr/>
        <p:txBody>
          <a:bodyPr/>
          <a:lstStyle/>
          <a:p>
            <a:r>
              <a:rPr lang="en-US" dirty="0"/>
              <a:t>Department Name</a:t>
            </a:r>
          </a:p>
        </p:txBody>
      </p:sp>
      <p:sp>
        <p:nvSpPr>
          <p:cNvPr id="5" name="Slide Number Placeholder 4">
            <a:extLst>
              <a:ext uri="{FF2B5EF4-FFF2-40B4-BE49-F238E27FC236}">
                <a16:creationId xmlns:a16="http://schemas.microsoft.com/office/drawing/2014/main" id="{3169D9CD-9F1F-8836-00B9-FEBE8A6E28B1}"/>
              </a:ext>
            </a:extLst>
          </p:cNvPr>
          <p:cNvSpPr>
            <a:spLocks noGrp="1"/>
          </p:cNvSpPr>
          <p:nvPr>
            <p:ph type="sldNum" sz="quarter" idx="4"/>
          </p:nvPr>
        </p:nvSpPr>
        <p:spPr/>
        <p:txBody>
          <a:bodyPr/>
          <a:lstStyle/>
          <a:p>
            <a:fld id="{263E268E-DA18-874E-8CBA-6F80F366F288}" type="slidenum">
              <a:rPr lang="en-US" smtClean="0"/>
              <a:pPr/>
              <a:t>2</a:t>
            </a:fld>
            <a:endParaRPr lang="en-US" dirty="0"/>
          </a:p>
        </p:txBody>
      </p:sp>
    </p:spTree>
    <p:extLst>
      <p:ext uri="{BB962C8B-B14F-4D97-AF65-F5344CB8AC3E}">
        <p14:creationId xmlns:p14="http://schemas.microsoft.com/office/powerpoint/2010/main" val="296161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200" dirty="0"/>
              <a:t>Exemption 3 &amp; Withholding/Deception</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lnSpcReduction="10000"/>
          </a:bodyPr>
          <a:lstStyle/>
          <a:p>
            <a:pPr marL="0" indent="0">
              <a:buNone/>
            </a:pPr>
            <a:r>
              <a:rPr lang="en-US" sz="2400" dirty="0"/>
              <a:t>(iii) If the research involves deceiving the subjects regarding the nature or purposes of the research, </a:t>
            </a:r>
            <a:r>
              <a:rPr lang="en-US" sz="2400" dirty="0">
                <a:solidFill>
                  <a:schemeClr val="accent4">
                    <a:lumMod val="75000"/>
                  </a:schemeClr>
                </a:solidFill>
              </a:rPr>
              <a:t>this exemption is not applicable unless the </a:t>
            </a:r>
            <a:r>
              <a:rPr lang="en-US" sz="2400" b="1" dirty="0">
                <a:solidFill>
                  <a:schemeClr val="accent4">
                    <a:lumMod val="75000"/>
                  </a:schemeClr>
                </a:solidFill>
              </a:rPr>
              <a:t>subject authorizes the deception through a prospective agreement</a:t>
            </a:r>
            <a:r>
              <a:rPr lang="en-US" sz="2400" dirty="0">
                <a:solidFill>
                  <a:schemeClr val="accent4">
                    <a:lumMod val="75000"/>
                  </a:schemeClr>
                </a:solidFill>
              </a:rPr>
              <a:t> </a:t>
            </a:r>
            <a:r>
              <a:rPr lang="en-US" sz="2400" dirty="0"/>
              <a:t>to participate in research in circumstances in which the subject is informed that he or she will be unaware of or misled regarding the nature or purposes of the research.</a:t>
            </a:r>
          </a:p>
          <a:p>
            <a:pPr marL="0" indent="0">
              <a:buNone/>
            </a:pPr>
            <a:endParaRPr lang="en-US" sz="2400" dirty="0"/>
          </a:p>
          <a:p>
            <a:pPr marL="0" indent="0">
              <a:buNone/>
            </a:pPr>
            <a:endParaRPr lang="en-US" sz="2400" dirty="0"/>
          </a:p>
          <a:p>
            <a:pPr marL="0" indent="0">
              <a:buNone/>
            </a:pPr>
            <a:r>
              <a:rPr lang="en-US" sz="2400" dirty="0"/>
              <a:t>This can be as simple as one sentence in the consent form. If investigators don’t want to do this, expedited 7 with “A waiver or alteration of elements” is an option.</a:t>
            </a:r>
          </a:p>
          <a:p>
            <a:pPr marL="0" indent="0">
              <a:buNone/>
            </a:pPr>
            <a:endParaRPr lang="en-US" sz="2400" dirty="0"/>
          </a:p>
          <a:p>
            <a:pPr marL="0" indent="0">
              <a:buNone/>
            </a:pPr>
            <a:r>
              <a:rPr lang="en-US" sz="2400" dirty="0"/>
              <a:t>Note: Subjects should be debriefed and given the full/correct information. This is not a regulatory requirement, but our policy is to ask for this.</a:t>
            </a:r>
          </a:p>
          <a:p>
            <a:pPr marL="0" indent="0">
              <a:buNone/>
            </a:pPr>
            <a:endParaRPr lang="en-US" sz="2400" dirty="0"/>
          </a:p>
          <a:p>
            <a:endParaRPr lang="en-US"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20</a:t>
            </a:fld>
            <a:endParaRPr lang="en-US" dirty="0"/>
          </a:p>
        </p:txBody>
      </p:sp>
      <p:sp>
        <p:nvSpPr>
          <p:cNvPr id="6" name="Speech Bubble: Rectangle 5">
            <a:extLst>
              <a:ext uri="{FF2B5EF4-FFF2-40B4-BE49-F238E27FC236}">
                <a16:creationId xmlns:a16="http://schemas.microsoft.com/office/drawing/2014/main" id="{BF33F6A4-31BF-B38D-732A-CE43CEEA57F1}"/>
              </a:ext>
            </a:extLst>
          </p:cNvPr>
          <p:cNvSpPr/>
          <p:nvPr/>
        </p:nvSpPr>
        <p:spPr>
          <a:xfrm>
            <a:off x="6764594" y="2794239"/>
            <a:ext cx="4070554" cy="1013883"/>
          </a:xfrm>
          <a:prstGeom prst="wedgeRectCallout">
            <a:avLst>
              <a:gd name="adj1" fmla="val -110186"/>
              <a:gd name="adj2" fmla="val -1017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accent4">
                    <a:lumMod val="75000"/>
                  </a:schemeClr>
                </a:solidFill>
              </a:rPr>
              <a:t>“if the subject prospectively agrees to the intervention and information collected”</a:t>
            </a:r>
            <a:endParaRPr lang="en-US" dirty="0"/>
          </a:p>
        </p:txBody>
      </p:sp>
    </p:spTree>
    <p:extLst>
      <p:ext uri="{BB962C8B-B14F-4D97-AF65-F5344CB8AC3E}">
        <p14:creationId xmlns:p14="http://schemas.microsoft.com/office/powerpoint/2010/main" val="277481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200" dirty="0"/>
              <a:t>Exemption &amp; Limited IRB Review</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lnSpcReduction="10000"/>
          </a:bodyPr>
          <a:lstStyle/>
          <a:p>
            <a:r>
              <a:rPr lang="en-US" dirty="0"/>
              <a:t>The Common Rule requires limited IRB review for several select exemption categories</a:t>
            </a:r>
          </a:p>
          <a:p>
            <a:r>
              <a:rPr lang="en-US" dirty="0"/>
              <a:t>The IRB determines that appropriate confidentiality protections are in place (per </a:t>
            </a:r>
            <a:r>
              <a:rPr lang="en-US" sz="3200" dirty="0"/>
              <a:t>46.111(a)(7)).</a:t>
            </a:r>
            <a:endParaRPr lang="en-US" dirty="0"/>
          </a:p>
          <a:p>
            <a:r>
              <a:rPr lang="en-US" dirty="0"/>
              <a:t>At UNC this applies to Exempt 2(iii) and 3(C), where identifiers are collected</a:t>
            </a:r>
          </a:p>
          <a:p>
            <a:r>
              <a:rPr lang="en-US" dirty="0"/>
              <a:t>When these items are selected in IRBIS, additional sections of the application open up to allow us to make the determination (B.1, B.3, and A.10)</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21</a:t>
            </a:fld>
            <a:endParaRPr lang="en-US" dirty="0"/>
          </a:p>
        </p:txBody>
      </p:sp>
    </p:spTree>
    <p:extLst>
      <p:ext uri="{BB962C8B-B14F-4D97-AF65-F5344CB8AC3E}">
        <p14:creationId xmlns:p14="http://schemas.microsoft.com/office/powerpoint/2010/main" val="183761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200" dirty="0"/>
              <a:t>Exemption &amp; Limited IRB Review</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lstStyle/>
          <a:p>
            <a:r>
              <a:rPr lang="en-US" dirty="0"/>
              <a:t>IRB Chair or an experienced IRB member performs the Limited IRB Review. Currently UNC operationalizes this as only chairs or staff with a CIP.</a:t>
            </a:r>
          </a:p>
          <a:p>
            <a:r>
              <a:rPr lang="en-US" dirty="0"/>
              <a:t>There is no continuing review required for studies approved via Limited IRB review.</a:t>
            </a:r>
          </a:p>
          <a:p>
            <a:endParaRPr lang="en-US"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22</a:t>
            </a:fld>
            <a:endParaRPr lang="en-US" dirty="0"/>
          </a:p>
        </p:txBody>
      </p:sp>
    </p:spTree>
    <p:extLst>
      <p:ext uri="{BB962C8B-B14F-4D97-AF65-F5344CB8AC3E}">
        <p14:creationId xmlns:p14="http://schemas.microsoft.com/office/powerpoint/2010/main" val="2576016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dirty="0"/>
            </a:br>
            <a:endParaRPr lang="en-US" sz="2667"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5400" dirty="0">
                <a:solidFill>
                  <a:srgbClr val="13294B"/>
                </a:solidFill>
                <a:latin typeface="Franklin Gothic Book"/>
              </a:rPr>
              <a:t>Break Time</a:t>
            </a:r>
          </a:p>
        </p:txBody>
      </p:sp>
    </p:spTree>
    <p:extLst>
      <p:ext uri="{BB962C8B-B14F-4D97-AF65-F5344CB8AC3E}">
        <p14:creationId xmlns:p14="http://schemas.microsoft.com/office/powerpoint/2010/main" val="139990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dirty="0"/>
            </a:br>
            <a:endParaRPr lang="en-US" sz="2667"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4800" dirty="0">
                <a:solidFill>
                  <a:srgbClr val="13294B"/>
                </a:solidFill>
                <a:latin typeface="Franklin Gothic Book"/>
              </a:rPr>
              <a:t>Questions?</a:t>
            </a:r>
          </a:p>
        </p:txBody>
      </p:sp>
      <p:sp>
        <p:nvSpPr>
          <p:cNvPr id="4" name="TextBox 3">
            <a:extLst>
              <a:ext uri="{FF2B5EF4-FFF2-40B4-BE49-F238E27FC236}">
                <a16:creationId xmlns:a16="http://schemas.microsoft.com/office/drawing/2014/main" id="{7AE83EBC-F192-FA77-F70E-FD885E8F9ECF}"/>
              </a:ext>
            </a:extLst>
          </p:cNvPr>
          <p:cNvSpPr txBox="1"/>
          <p:nvPr/>
        </p:nvSpPr>
        <p:spPr>
          <a:xfrm>
            <a:off x="3991896" y="5545394"/>
            <a:ext cx="7433187" cy="1200329"/>
          </a:xfrm>
          <a:prstGeom prst="rect">
            <a:avLst/>
          </a:prstGeom>
          <a:noFill/>
        </p:spPr>
        <p:txBody>
          <a:bodyPr wrap="square" rtlCol="0">
            <a:spAutoFit/>
          </a:bodyPr>
          <a:lstStyle/>
          <a:p>
            <a:r>
              <a:rPr lang="en-US" dirty="0">
                <a:solidFill>
                  <a:schemeClr val="accent4">
                    <a:lumMod val="75000"/>
                  </a:schemeClr>
                </a:solidFill>
              </a:rPr>
              <a:t>References:</a:t>
            </a:r>
          </a:p>
          <a:p>
            <a:pPr marL="742950" lvl="1" indent="-285750">
              <a:buFont typeface="Arial" panose="020B0604020202020204" pitchFamily="34" charset="0"/>
              <a:buChar char="•"/>
            </a:pPr>
            <a:r>
              <a:rPr lang="en-US" dirty="0">
                <a:solidFill>
                  <a:schemeClr val="accent4">
                    <a:lumMod val="75000"/>
                  </a:schemeClr>
                </a:solidFill>
              </a:rPr>
              <a:t>Institutional Review Board: Management and Function</a:t>
            </a:r>
          </a:p>
          <a:p>
            <a:pPr marL="742950" lvl="1" indent="-285750">
              <a:buFont typeface="Arial" panose="020B0604020202020204" pitchFamily="34" charset="0"/>
              <a:buChar char="•"/>
            </a:pPr>
            <a:r>
              <a:rPr lang="en-US" dirty="0">
                <a:solidFill>
                  <a:schemeClr val="accent4">
                    <a:lumMod val="75000"/>
                  </a:schemeClr>
                </a:solidFill>
              </a:rPr>
              <a:t>Code of Federal Regulations: 45 CFR 46 – Protection of Human Subjects</a:t>
            </a:r>
          </a:p>
        </p:txBody>
      </p:sp>
    </p:spTree>
    <p:extLst>
      <p:ext uri="{BB962C8B-B14F-4D97-AF65-F5344CB8AC3E}">
        <p14:creationId xmlns:p14="http://schemas.microsoft.com/office/powerpoint/2010/main" val="122946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#1</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25</a:t>
            </a:fld>
            <a:endParaRPr lang="en-US" dirty="0"/>
          </a:p>
        </p:txBody>
      </p:sp>
      <p:pic>
        <p:nvPicPr>
          <p:cNvPr id="8" name="Picture 7">
            <a:extLst>
              <a:ext uri="{FF2B5EF4-FFF2-40B4-BE49-F238E27FC236}">
                <a16:creationId xmlns:a16="http://schemas.microsoft.com/office/drawing/2014/main" id="{F4B2AA75-5428-ACD4-D514-1FFA44AD46E4}"/>
              </a:ext>
            </a:extLst>
          </p:cNvPr>
          <p:cNvPicPr>
            <a:picLocks noChangeAspect="1"/>
          </p:cNvPicPr>
          <p:nvPr/>
        </p:nvPicPr>
        <p:blipFill>
          <a:blip r:embed="rId2"/>
          <a:stretch>
            <a:fillRect/>
          </a:stretch>
        </p:blipFill>
        <p:spPr>
          <a:xfrm>
            <a:off x="1105505" y="1763250"/>
            <a:ext cx="8754767" cy="3172543"/>
          </a:xfrm>
          <a:prstGeom prst="rect">
            <a:avLst/>
          </a:prstGeom>
        </p:spPr>
      </p:pic>
    </p:spTree>
    <p:extLst>
      <p:ext uri="{BB962C8B-B14F-4D97-AF65-F5344CB8AC3E}">
        <p14:creationId xmlns:p14="http://schemas.microsoft.com/office/powerpoint/2010/main" val="4060470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#1</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26</a:t>
            </a:fld>
            <a:endParaRPr lang="en-US" dirty="0"/>
          </a:p>
        </p:txBody>
      </p:sp>
      <p:pic>
        <p:nvPicPr>
          <p:cNvPr id="3" name="Picture 2">
            <a:extLst>
              <a:ext uri="{FF2B5EF4-FFF2-40B4-BE49-F238E27FC236}">
                <a16:creationId xmlns:a16="http://schemas.microsoft.com/office/drawing/2014/main" id="{88734B22-14AE-8021-3CB2-BEA4283DB085}"/>
              </a:ext>
            </a:extLst>
          </p:cNvPr>
          <p:cNvPicPr>
            <a:picLocks noChangeAspect="1"/>
          </p:cNvPicPr>
          <p:nvPr/>
        </p:nvPicPr>
        <p:blipFill>
          <a:blip r:embed="rId2"/>
          <a:stretch>
            <a:fillRect/>
          </a:stretch>
        </p:blipFill>
        <p:spPr>
          <a:xfrm>
            <a:off x="1105505" y="1930399"/>
            <a:ext cx="8228056" cy="2997201"/>
          </a:xfrm>
          <a:prstGeom prst="rect">
            <a:avLst/>
          </a:prstGeom>
        </p:spPr>
      </p:pic>
      <p:sp>
        <p:nvSpPr>
          <p:cNvPr id="6" name="Speech Bubble: Rectangle 5">
            <a:extLst>
              <a:ext uri="{FF2B5EF4-FFF2-40B4-BE49-F238E27FC236}">
                <a16:creationId xmlns:a16="http://schemas.microsoft.com/office/drawing/2014/main" id="{4FEE126B-24D5-0560-F58E-13BBDC4EC264}"/>
              </a:ext>
            </a:extLst>
          </p:cNvPr>
          <p:cNvSpPr/>
          <p:nvPr/>
        </p:nvSpPr>
        <p:spPr>
          <a:xfrm>
            <a:off x="4071752" y="746618"/>
            <a:ext cx="4347310" cy="1161366"/>
          </a:xfrm>
          <a:prstGeom prst="wedgeRectCallout">
            <a:avLst>
              <a:gd name="adj1" fmla="val -97494"/>
              <a:gd name="adj2" fmla="val 2129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Category 3, benign behavioral intervention</a:t>
            </a:r>
          </a:p>
          <a:p>
            <a:pPr algn="ctr"/>
            <a:endParaRPr lang="en-US" dirty="0"/>
          </a:p>
          <a:p>
            <a:pPr algn="ctr"/>
            <a:r>
              <a:rPr lang="en-US" dirty="0"/>
              <a:t>Participants are being randomized to different conditions</a:t>
            </a:r>
          </a:p>
        </p:txBody>
      </p:sp>
      <p:sp>
        <p:nvSpPr>
          <p:cNvPr id="9" name="Speech Bubble: Rectangle 8">
            <a:extLst>
              <a:ext uri="{FF2B5EF4-FFF2-40B4-BE49-F238E27FC236}">
                <a16:creationId xmlns:a16="http://schemas.microsoft.com/office/drawing/2014/main" id="{C1AF4CEF-5090-ED93-887F-572263F4A758}"/>
              </a:ext>
            </a:extLst>
          </p:cNvPr>
          <p:cNvSpPr/>
          <p:nvPr/>
        </p:nvSpPr>
        <p:spPr>
          <a:xfrm>
            <a:off x="7102910" y="5233454"/>
            <a:ext cx="3446830" cy="1161366"/>
          </a:xfrm>
          <a:prstGeom prst="wedgeRectCallout">
            <a:avLst>
              <a:gd name="adj1" fmla="val -65374"/>
              <a:gd name="adj2" fmla="val -867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Also category 2, as participants will complete surveys</a:t>
            </a:r>
          </a:p>
        </p:txBody>
      </p:sp>
    </p:spTree>
    <p:extLst>
      <p:ext uri="{BB962C8B-B14F-4D97-AF65-F5344CB8AC3E}">
        <p14:creationId xmlns:p14="http://schemas.microsoft.com/office/powerpoint/2010/main" val="349270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#2</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27</a:t>
            </a:fld>
            <a:endParaRPr lang="en-US" dirty="0"/>
          </a:p>
        </p:txBody>
      </p:sp>
      <p:pic>
        <p:nvPicPr>
          <p:cNvPr id="3" name="Picture 2">
            <a:extLst>
              <a:ext uri="{FF2B5EF4-FFF2-40B4-BE49-F238E27FC236}">
                <a16:creationId xmlns:a16="http://schemas.microsoft.com/office/drawing/2014/main" id="{4F8C0FD7-73D0-9DDB-5CBF-526B9EF8EB38}"/>
              </a:ext>
            </a:extLst>
          </p:cNvPr>
          <p:cNvPicPr>
            <a:picLocks noChangeAspect="1"/>
          </p:cNvPicPr>
          <p:nvPr/>
        </p:nvPicPr>
        <p:blipFill>
          <a:blip r:embed="rId2"/>
          <a:stretch>
            <a:fillRect/>
          </a:stretch>
        </p:blipFill>
        <p:spPr>
          <a:xfrm>
            <a:off x="677334" y="1837093"/>
            <a:ext cx="8876931" cy="3388049"/>
          </a:xfrm>
          <a:prstGeom prst="rect">
            <a:avLst/>
          </a:prstGeom>
        </p:spPr>
      </p:pic>
    </p:spTree>
    <p:extLst>
      <p:ext uri="{BB962C8B-B14F-4D97-AF65-F5344CB8AC3E}">
        <p14:creationId xmlns:p14="http://schemas.microsoft.com/office/powerpoint/2010/main" val="3946706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#2</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28</a:t>
            </a:fld>
            <a:endParaRPr lang="en-US" dirty="0"/>
          </a:p>
        </p:txBody>
      </p:sp>
      <p:pic>
        <p:nvPicPr>
          <p:cNvPr id="3" name="Picture 2">
            <a:extLst>
              <a:ext uri="{FF2B5EF4-FFF2-40B4-BE49-F238E27FC236}">
                <a16:creationId xmlns:a16="http://schemas.microsoft.com/office/drawing/2014/main" id="{4F8C0FD7-73D0-9DDB-5CBF-526B9EF8EB38}"/>
              </a:ext>
            </a:extLst>
          </p:cNvPr>
          <p:cNvPicPr>
            <a:picLocks noChangeAspect="1"/>
          </p:cNvPicPr>
          <p:nvPr/>
        </p:nvPicPr>
        <p:blipFill>
          <a:blip r:embed="rId2"/>
          <a:stretch>
            <a:fillRect/>
          </a:stretch>
        </p:blipFill>
        <p:spPr>
          <a:xfrm>
            <a:off x="677334" y="1837093"/>
            <a:ext cx="8876931" cy="3388049"/>
          </a:xfrm>
          <a:prstGeom prst="rect">
            <a:avLst/>
          </a:prstGeom>
        </p:spPr>
      </p:pic>
      <p:sp>
        <p:nvSpPr>
          <p:cNvPr id="6" name="Speech Bubble: Rectangle 5">
            <a:extLst>
              <a:ext uri="{FF2B5EF4-FFF2-40B4-BE49-F238E27FC236}">
                <a16:creationId xmlns:a16="http://schemas.microsoft.com/office/drawing/2014/main" id="{ED38C1BD-11AA-9219-055D-3E6D5FAACE10}"/>
              </a:ext>
            </a:extLst>
          </p:cNvPr>
          <p:cNvSpPr/>
          <p:nvPr/>
        </p:nvSpPr>
        <p:spPr>
          <a:xfrm>
            <a:off x="8013291" y="667415"/>
            <a:ext cx="3736258" cy="1376516"/>
          </a:xfrm>
          <a:prstGeom prst="wedgeRectCallout">
            <a:avLst>
              <a:gd name="adj1" fmla="val -29780"/>
              <a:gd name="adj2" fmla="val 22035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Exempt 2</a:t>
            </a:r>
            <a:br>
              <a:rPr lang="en-US" dirty="0"/>
            </a:br>
            <a:br>
              <a:rPr lang="en-US" dirty="0"/>
            </a:br>
            <a:r>
              <a:rPr lang="en-US" dirty="0"/>
              <a:t>The study is collecting information through written responses, but there is no behavioral intervention.</a:t>
            </a:r>
          </a:p>
        </p:txBody>
      </p:sp>
    </p:spTree>
    <p:extLst>
      <p:ext uri="{BB962C8B-B14F-4D97-AF65-F5344CB8AC3E}">
        <p14:creationId xmlns:p14="http://schemas.microsoft.com/office/powerpoint/2010/main" val="425684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#3</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29</a:t>
            </a:fld>
            <a:endParaRPr lang="en-US" dirty="0"/>
          </a:p>
        </p:txBody>
      </p:sp>
      <p:pic>
        <p:nvPicPr>
          <p:cNvPr id="6" name="Picture 5">
            <a:extLst>
              <a:ext uri="{FF2B5EF4-FFF2-40B4-BE49-F238E27FC236}">
                <a16:creationId xmlns:a16="http://schemas.microsoft.com/office/drawing/2014/main" id="{B29A1C2A-06E2-1410-9D77-9072A543B1B7}"/>
              </a:ext>
            </a:extLst>
          </p:cNvPr>
          <p:cNvPicPr>
            <a:picLocks noChangeAspect="1"/>
          </p:cNvPicPr>
          <p:nvPr/>
        </p:nvPicPr>
        <p:blipFill>
          <a:blip r:embed="rId2"/>
          <a:stretch>
            <a:fillRect/>
          </a:stretch>
        </p:blipFill>
        <p:spPr>
          <a:xfrm>
            <a:off x="677334" y="1930400"/>
            <a:ext cx="8203928" cy="3854580"/>
          </a:xfrm>
          <a:prstGeom prst="rect">
            <a:avLst/>
          </a:prstGeom>
        </p:spPr>
      </p:pic>
    </p:spTree>
    <p:extLst>
      <p:ext uri="{BB962C8B-B14F-4D97-AF65-F5344CB8AC3E}">
        <p14:creationId xmlns:p14="http://schemas.microsoft.com/office/powerpoint/2010/main" val="353714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3600" dirty="0"/>
              <a:t>What is Exempt Human Subjects Research?</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3</a:t>
            </a:fld>
            <a:endParaRPr lang="en-US" dirty="0">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p:txBody>
          <a:bodyPr vert="horz" lIns="121920" tIns="60960" rIns="121920" bIns="60960" rtlCol="0" anchor="t">
            <a:normAutofit fontScale="70000" lnSpcReduction="20000"/>
          </a:bodyPr>
          <a:lstStyle/>
          <a:p>
            <a:r>
              <a:rPr lang="en-US" dirty="0"/>
              <a:t>Types of research that poses little, if any, risk to subjects, such as social, behavioral and educational research (SBER), as well as studies involving biospecimens.</a:t>
            </a:r>
          </a:p>
          <a:p>
            <a:pPr lvl="1"/>
            <a:r>
              <a:rPr lang="en-US" sz="2100" dirty="0"/>
              <a:t>Informational Risks Definition: The risk of harm to subjects from the loss of confidentiality of their personal information.</a:t>
            </a:r>
          </a:p>
          <a:p>
            <a:endParaRPr lang="en-US" sz="2300" dirty="0"/>
          </a:p>
          <a:p>
            <a:r>
              <a:rPr lang="en-US" dirty="0"/>
              <a:t>Exemption from the requirements of 45 CFR 46, if meets certain criteria. </a:t>
            </a:r>
          </a:p>
          <a:p>
            <a:endParaRPr lang="en-US" dirty="0"/>
          </a:p>
          <a:p>
            <a:r>
              <a:rPr lang="en-US" dirty="0"/>
              <a:t>Regulations allow IRBs to develop their own policies regarding whether, and how they apply the exemptions (IRBs should have clear policies and procedures).</a:t>
            </a:r>
          </a:p>
          <a:p>
            <a:endParaRPr lang="en-US" dirty="0"/>
          </a:p>
          <a:p>
            <a:r>
              <a:rPr lang="en-US" dirty="0"/>
              <a:t>Collaborative research, one Institution’s IRB may exempt a study while another Institution’s IRB may not. </a:t>
            </a:r>
          </a:p>
          <a:p>
            <a:endParaRPr lang="en-US" dirty="0"/>
          </a:p>
          <a:p>
            <a:r>
              <a:rPr lang="en-US" dirty="0"/>
              <a:t>FDA-regulated research cannot be granted an exemption</a:t>
            </a:r>
          </a:p>
        </p:txBody>
      </p:sp>
    </p:spTree>
    <p:extLst>
      <p:ext uri="{BB962C8B-B14F-4D97-AF65-F5344CB8AC3E}">
        <p14:creationId xmlns:p14="http://schemas.microsoft.com/office/powerpoint/2010/main" val="963741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#3</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30</a:t>
            </a:fld>
            <a:endParaRPr lang="en-US" dirty="0"/>
          </a:p>
        </p:txBody>
      </p:sp>
      <p:pic>
        <p:nvPicPr>
          <p:cNvPr id="3" name="Picture 2">
            <a:extLst>
              <a:ext uri="{FF2B5EF4-FFF2-40B4-BE49-F238E27FC236}">
                <a16:creationId xmlns:a16="http://schemas.microsoft.com/office/drawing/2014/main" id="{8A3A8A0B-9176-2DFD-11D8-2157F5F855C7}"/>
              </a:ext>
            </a:extLst>
          </p:cNvPr>
          <p:cNvPicPr>
            <a:picLocks noChangeAspect="1"/>
          </p:cNvPicPr>
          <p:nvPr/>
        </p:nvPicPr>
        <p:blipFill>
          <a:blip r:embed="rId2"/>
          <a:stretch>
            <a:fillRect/>
          </a:stretch>
        </p:blipFill>
        <p:spPr>
          <a:xfrm>
            <a:off x="677334" y="2034632"/>
            <a:ext cx="7943638" cy="3593811"/>
          </a:xfrm>
          <a:prstGeom prst="rect">
            <a:avLst/>
          </a:prstGeom>
        </p:spPr>
      </p:pic>
      <p:sp>
        <p:nvSpPr>
          <p:cNvPr id="8" name="Speech Bubble: Rectangle 7">
            <a:extLst>
              <a:ext uri="{FF2B5EF4-FFF2-40B4-BE49-F238E27FC236}">
                <a16:creationId xmlns:a16="http://schemas.microsoft.com/office/drawing/2014/main" id="{F8C27C36-690E-2920-03E8-3C2D02AD50D4}"/>
              </a:ext>
            </a:extLst>
          </p:cNvPr>
          <p:cNvSpPr/>
          <p:nvPr/>
        </p:nvSpPr>
        <p:spPr>
          <a:xfrm>
            <a:off x="4904843" y="604238"/>
            <a:ext cx="7010401" cy="1250637"/>
          </a:xfrm>
          <a:prstGeom prst="wedgeRectCallout">
            <a:avLst>
              <a:gd name="adj1" fmla="val 564"/>
              <a:gd name="adj2" fmla="val 276005"/>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Category 3, benign behavioral intervention</a:t>
            </a:r>
          </a:p>
          <a:p>
            <a:pPr algn="ctr"/>
            <a:endParaRPr lang="en-US" dirty="0"/>
          </a:p>
          <a:p>
            <a:r>
              <a:rPr lang="en-US" dirty="0"/>
              <a:t>Participants are being exposed to the same vignettes, but in a random order to see how their responses to the survey will be affected.</a:t>
            </a:r>
          </a:p>
        </p:txBody>
      </p:sp>
    </p:spTree>
    <p:extLst>
      <p:ext uri="{BB962C8B-B14F-4D97-AF65-F5344CB8AC3E}">
        <p14:creationId xmlns:p14="http://schemas.microsoft.com/office/powerpoint/2010/main" val="3306986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#4</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31</a:t>
            </a:fld>
            <a:endParaRPr lang="en-US" dirty="0"/>
          </a:p>
        </p:txBody>
      </p:sp>
      <p:pic>
        <p:nvPicPr>
          <p:cNvPr id="7" name="Picture 6">
            <a:extLst>
              <a:ext uri="{FF2B5EF4-FFF2-40B4-BE49-F238E27FC236}">
                <a16:creationId xmlns:a16="http://schemas.microsoft.com/office/drawing/2014/main" id="{355FEA7D-BBC3-F45A-72EC-84B41CE3BD53}"/>
              </a:ext>
            </a:extLst>
          </p:cNvPr>
          <p:cNvPicPr>
            <a:picLocks noChangeAspect="1"/>
          </p:cNvPicPr>
          <p:nvPr/>
        </p:nvPicPr>
        <p:blipFill>
          <a:blip r:embed="rId2"/>
          <a:stretch>
            <a:fillRect/>
          </a:stretch>
        </p:blipFill>
        <p:spPr>
          <a:xfrm>
            <a:off x="677334" y="2031434"/>
            <a:ext cx="9108072" cy="2174680"/>
          </a:xfrm>
          <a:prstGeom prst="rect">
            <a:avLst/>
          </a:prstGeom>
        </p:spPr>
      </p:pic>
    </p:spTree>
    <p:extLst>
      <p:ext uri="{BB962C8B-B14F-4D97-AF65-F5344CB8AC3E}">
        <p14:creationId xmlns:p14="http://schemas.microsoft.com/office/powerpoint/2010/main" val="1231597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#4</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32</a:t>
            </a:fld>
            <a:endParaRPr lang="en-US" dirty="0"/>
          </a:p>
        </p:txBody>
      </p:sp>
      <p:pic>
        <p:nvPicPr>
          <p:cNvPr id="6" name="Picture 5">
            <a:extLst>
              <a:ext uri="{FF2B5EF4-FFF2-40B4-BE49-F238E27FC236}">
                <a16:creationId xmlns:a16="http://schemas.microsoft.com/office/drawing/2014/main" id="{D80B5C65-E8DB-652A-86EC-C38ABCF8E0A7}"/>
              </a:ext>
            </a:extLst>
          </p:cNvPr>
          <p:cNvPicPr>
            <a:picLocks noChangeAspect="1"/>
          </p:cNvPicPr>
          <p:nvPr/>
        </p:nvPicPr>
        <p:blipFill>
          <a:blip r:embed="rId2"/>
          <a:stretch>
            <a:fillRect/>
          </a:stretch>
        </p:blipFill>
        <p:spPr>
          <a:xfrm>
            <a:off x="687166" y="2107005"/>
            <a:ext cx="9261734" cy="2211369"/>
          </a:xfrm>
          <a:prstGeom prst="rect">
            <a:avLst/>
          </a:prstGeom>
        </p:spPr>
      </p:pic>
      <p:sp>
        <p:nvSpPr>
          <p:cNvPr id="8" name="Speech Bubble: Rectangle 7">
            <a:extLst>
              <a:ext uri="{FF2B5EF4-FFF2-40B4-BE49-F238E27FC236}">
                <a16:creationId xmlns:a16="http://schemas.microsoft.com/office/drawing/2014/main" id="{5688E4F1-A5B9-9EE8-36FA-2366DC7CD25A}"/>
              </a:ext>
            </a:extLst>
          </p:cNvPr>
          <p:cNvSpPr/>
          <p:nvPr/>
        </p:nvSpPr>
        <p:spPr>
          <a:xfrm>
            <a:off x="7216877" y="4703937"/>
            <a:ext cx="2861188" cy="1013883"/>
          </a:xfrm>
          <a:prstGeom prst="wedgeRectCallout">
            <a:avLst>
              <a:gd name="adj1" fmla="val -103352"/>
              <a:gd name="adj2" fmla="val -12695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Probably Exempt 3</a:t>
            </a:r>
            <a:br>
              <a:rPr lang="en-US" dirty="0"/>
            </a:br>
            <a:br>
              <a:rPr lang="en-US" dirty="0"/>
            </a:br>
            <a:r>
              <a:rPr lang="en-US" dirty="0"/>
              <a:t>Does anything stand out about this?</a:t>
            </a:r>
          </a:p>
        </p:txBody>
      </p:sp>
    </p:spTree>
    <p:extLst>
      <p:ext uri="{BB962C8B-B14F-4D97-AF65-F5344CB8AC3E}">
        <p14:creationId xmlns:p14="http://schemas.microsoft.com/office/powerpoint/2010/main" val="3000193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Example #4</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33</a:t>
            </a:fld>
            <a:endParaRPr lang="en-US" dirty="0"/>
          </a:p>
        </p:txBody>
      </p:sp>
      <p:pic>
        <p:nvPicPr>
          <p:cNvPr id="3" name="Content Placeholder 2">
            <a:extLst>
              <a:ext uri="{FF2B5EF4-FFF2-40B4-BE49-F238E27FC236}">
                <a16:creationId xmlns:a16="http://schemas.microsoft.com/office/drawing/2014/main" id="{EBA0BE2C-C11E-8635-B43C-ED198A7D545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8835"/>
          <a:stretch/>
        </p:blipFill>
        <p:spPr bwMode="auto">
          <a:xfrm>
            <a:off x="0" y="1667344"/>
            <a:ext cx="12127805" cy="336980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a:extLst>
              <a:ext uri="{FF2B5EF4-FFF2-40B4-BE49-F238E27FC236}">
                <a16:creationId xmlns:a16="http://schemas.microsoft.com/office/drawing/2014/main" id="{CDEACF4A-25A7-825B-3458-C9E4D4AD53F0}"/>
              </a:ext>
            </a:extLst>
          </p:cNvPr>
          <p:cNvSpPr/>
          <p:nvPr/>
        </p:nvSpPr>
        <p:spPr>
          <a:xfrm>
            <a:off x="4198373" y="5190655"/>
            <a:ext cx="5112775" cy="1465783"/>
          </a:xfrm>
          <a:prstGeom prst="wedgeRectCallout">
            <a:avLst>
              <a:gd name="adj1" fmla="val -53136"/>
              <a:gd name="adj2" fmla="val -8487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They will be told “You scored lower than 80% of your classmates </a:t>
            </a:r>
            <a:r>
              <a:rPr lang="en-US" b="1" dirty="0"/>
              <a:t>no matter how well they did.</a:t>
            </a:r>
            <a:br>
              <a:rPr lang="en-US" b="1" dirty="0"/>
            </a:br>
            <a:br>
              <a:rPr lang="en-US" b="1" dirty="0"/>
            </a:br>
            <a:r>
              <a:rPr lang="en-US" dirty="0"/>
              <a:t>Study involves deception. Only allowable if participants are prospectively informed.</a:t>
            </a:r>
          </a:p>
        </p:txBody>
      </p:sp>
    </p:spTree>
    <p:extLst>
      <p:ext uri="{BB962C8B-B14F-4D97-AF65-F5344CB8AC3E}">
        <p14:creationId xmlns:p14="http://schemas.microsoft.com/office/powerpoint/2010/main" val="2679170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4BDF-9850-4787-B919-07E7C9371618}"/>
              </a:ext>
            </a:extLst>
          </p:cNvPr>
          <p:cNvSpPr>
            <a:spLocks noGrp="1"/>
          </p:cNvSpPr>
          <p:nvPr>
            <p:ph type="title"/>
          </p:nvPr>
        </p:nvSpPr>
        <p:spPr/>
        <p:txBody>
          <a:bodyPr>
            <a:normAutofit/>
          </a:bodyPr>
          <a:lstStyle/>
          <a:p>
            <a:r>
              <a:rPr lang="en-US" sz="4000" dirty="0"/>
              <a:t>Withholding/Deception</a:t>
            </a:r>
          </a:p>
        </p:txBody>
      </p:sp>
      <p:pic>
        <p:nvPicPr>
          <p:cNvPr id="7" name="Picture 6">
            <a:extLst>
              <a:ext uri="{FF2B5EF4-FFF2-40B4-BE49-F238E27FC236}">
                <a16:creationId xmlns:a16="http://schemas.microsoft.com/office/drawing/2014/main" id="{EDC5E05A-1F46-493F-B04D-CF1D7FBB98E8}"/>
              </a:ext>
            </a:extLst>
          </p:cNvPr>
          <p:cNvPicPr>
            <a:picLocks noChangeAspect="1"/>
          </p:cNvPicPr>
          <p:nvPr/>
        </p:nvPicPr>
        <p:blipFill>
          <a:blip r:embed="rId2"/>
          <a:stretch>
            <a:fillRect/>
          </a:stretch>
        </p:blipFill>
        <p:spPr>
          <a:xfrm>
            <a:off x="78616" y="1495093"/>
            <a:ext cx="11689144" cy="2606598"/>
          </a:xfrm>
          <a:prstGeom prst="rect">
            <a:avLst/>
          </a:prstGeom>
        </p:spPr>
      </p:pic>
      <p:sp>
        <p:nvSpPr>
          <p:cNvPr id="3" name="Speech Bubble: Rectangle 2">
            <a:extLst>
              <a:ext uri="{FF2B5EF4-FFF2-40B4-BE49-F238E27FC236}">
                <a16:creationId xmlns:a16="http://schemas.microsoft.com/office/drawing/2014/main" id="{B7865C12-49F0-71EC-CA0E-C6E5814AA879}"/>
              </a:ext>
            </a:extLst>
          </p:cNvPr>
          <p:cNvSpPr/>
          <p:nvPr/>
        </p:nvSpPr>
        <p:spPr>
          <a:xfrm>
            <a:off x="7236541" y="4949744"/>
            <a:ext cx="2861188" cy="1013883"/>
          </a:xfrm>
          <a:prstGeom prst="wedgeRectCallout">
            <a:avLst>
              <a:gd name="adj1" fmla="val -103008"/>
              <a:gd name="adj2" fmla="val -14247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Nope. Not negotiable for an exemption.</a:t>
            </a:r>
          </a:p>
        </p:txBody>
      </p:sp>
    </p:spTree>
    <p:extLst>
      <p:ext uri="{BB962C8B-B14F-4D97-AF65-F5344CB8AC3E}">
        <p14:creationId xmlns:p14="http://schemas.microsoft.com/office/powerpoint/2010/main" val="174989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C8D8-FB8A-FFEB-89FD-23796933442A}"/>
              </a:ext>
            </a:extLst>
          </p:cNvPr>
          <p:cNvSpPr>
            <a:spLocks noGrp="1"/>
          </p:cNvSpPr>
          <p:nvPr>
            <p:ph type="title"/>
          </p:nvPr>
        </p:nvSpPr>
        <p:spPr/>
        <p:txBody>
          <a:bodyPr>
            <a:normAutofit/>
          </a:bodyPr>
          <a:lstStyle/>
          <a:p>
            <a:r>
              <a:rPr lang="en-US" sz="4000" dirty="0"/>
              <a:t>Withholding/Deception</a:t>
            </a:r>
          </a:p>
        </p:txBody>
      </p:sp>
      <p:sp>
        <p:nvSpPr>
          <p:cNvPr id="3" name="Content Placeholder 2">
            <a:extLst>
              <a:ext uri="{FF2B5EF4-FFF2-40B4-BE49-F238E27FC236}">
                <a16:creationId xmlns:a16="http://schemas.microsoft.com/office/drawing/2014/main" id="{4D424F59-5B28-47C5-5950-0B1915ADACFF}"/>
              </a:ext>
            </a:extLst>
          </p:cNvPr>
          <p:cNvSpPr>
            <a:spLocks noGrp="1"/>
          </p:cNvSpPr>
          <p:nvPr>
            <p:ph idx="1"/>
          </p:nvPr>
        </p:nvSpPr>
        <p:spPr/>
        <p:txBody>
          <a:bodyPr>
            <a:normAutofit fontScale="85000" lnSpcReduction="20000"/>
          </a:bodyPr>
          <a:lstStyle/>
          <a:p>
            <a:pPr marL="0" indent="0">
              <a:buNone/>
            </a:pPr>
            <a:r>
              <a:rPr lang="en-US" dirty="0"/>
              <a:t>What I ask for in this case is: </a:t>
            </a:r>
          </a:p>
          <a:p>
            <a:pPr marL="285750" indent="-285750">
              <a:buFont typeface="Arial" panose="020B0604020202020204" pitchFamily="34" charset="0"/>
              <a:buChar char="•"/>
            </a:pPr>
            <a:r>
              <a:rPr lang="en-US" dirty="0"/>
              <a:t>Describe how participants will </a:t>
            </a:r>
            <a:r>
              <a:rPr lang="en-US" i="1" dirty="0"/>
              <a:t>prospectively agree</a:t>
            </a:r>
            <a:r>
              <a:rPr lang="en-US" dirty="0"/>
              <a:t> to information being withheld or being deceived</a:t>
            </a:r>
          </a:p>
          <a:p>
            <a:pPr marL="742950" lvl="1" indent="-285750">
              <a:buFont typeface="Arial" panose="020B0604020202020204" pitchFamily="34" charset="0"/>
              <a:buChar char="•"/>
            </a:pPr>
            <a:r>
              <a:rPr lang="en-US" dirty="0"/>
              <a:t>In the consent form this should include a statement about withholding/deception</a:t>
            </a:r>
          </a:p>
          <a:p>
            <a:pPr marL="742950" lvl="1" indent="-285750">
              <a:buFont typeface="Arial" panose="020B0604020202020204" pitchFamily="34" charset="0"/>
              <a:buChar char="•"/>
            </a:pPr>
            <a:r>
              <a:rPr lang="en-US" dirty="0"/>
              <a:t>Participants should be debriefed and given the full/correct information</a:t>
            </a:r>
          </a:p>
          <a:p>
            <a:pPr marL="742950" lvl="1" indent="-285750">
              <a:buFont typeface="Arial" panose="020B0604020202020204" pitchFamily="34" charset="0"/>
              <a:buChar char="•"/>
            </a:pPr>
            <a:r>
              <a:rPr lang="en-US" dirty="0"/>
              <a:t>This should be present in the attachments and in the “Consent Process for Exemptions” section of the application</a:t>
            </a:r>
          </a:p>
          <a:p>
            <a:pPr marL="742950" lvl="1" indent="-285750">
              <a:buFont typeface="Arial" panose="020B0604020202020204" pitchFamily="34" charset="0"/>
              <a:buChar char="•"/>
            </a:pPr>
            <a:r>
              <a:rPr lang="en-US" dirty="0"/>
              <a:t>If participants will be debriefed this should also be included in “Consent Process for Exemptions”</a:t>
            </a:r>
          </a:p>
          <a:p>
            <a:pPr marL="285750" indent="-285750">
              <a:buFont typeface="Arial" panose="020B0604020202020204" pitchFamily="34" charset="0"/>
              <a:buChar char="•"/>
            </a:pPr>
            <a:r>
              <a:rPr lang="en-US" dirty="0"/>
              <a:t>In the study design (A.4.2) Include the withholding/deception as part of the study design </a:t>
            </a:r>
          </a:p>
          <a:p>
            <a:endParaRPr lang="en-US" dirty="0"/>
          </a:p>
        </p:txBody>
      </p:sp>
      <p:sp>
        <p:nvSpPr>
          <p:cNvPr id="4" name="Footer Placeholder 3">
            <a:extLst>
              <a:ext uri="{FF2B5EF4-FFF2-40B4-BE49-F238E27FC236}">
                <a16:creationId xmlns:a16="http://schemas.microsoft.com/office/drawing/2014/main" id="{BEDC65CD-A286-390C-6A97-437D0B0CA620}"/>
              </a:ext>
            </a:extLst>
          </p:cNvPr>
          <p:cNvSpPr>
            <a:spLocks noGrp="1"/>
          </p:cNvSpPr>
          <p:nvPr>
            <p:ph type="ftr" sz="quarter" idx="3"/>
          </p:nvPr>
        </p:nvSpPr>
        <p:spPr/>
        <p:txBody>
          <a:bodyPr/>
          <a:lstStyle/>
          <a:p>
            <a:r>
              <a:rPr lang="en-US"/>
              <a:t>Department Name</a:t>
            </a:r>
            <a:endParaRPr lang="en-US" dirty="0"/>
          </a:p>
        </p:txBody>
      </p:sp>
      <p:sp>
        <p:nvSpPr>
          <p:cNvPr id="5" name="Slide Number Placeholder 4">
            <a:extLst>
              <a:ext uri="{FF2B5EF4-FFF2-40B4-BE49-F238E27FC236}">
                <a16:creationId xmlns:a16="http://schemas.microsoft.com/office/drawing/2014/main" id="{36B2FBFD-FFDB-0F8B-1D74-BCEDC23C0748}"/>
              </a:ext>
            </a:extLst>
          </p:cNvPr>
          <p:cNvSpPr>
            <a:spLocks noGrp="1"/>
          </p:cNvSpPr>
          <p:nvPr>
            <p:ph type="sldNum" sz="quarter" idx="4"/>
          </p:nvPr>
        </p:nvSpPr>
        <p:spPr/>
        <p:txBody>
          <a:bodyPr/>
          <a:lstStyle/>
          <a:p>
            <a:fld id="{263E268E-DA18-874E-8CBA-6F80F366F288}" type="slidenum">
              <a:rPr lang="en-US" smtClean="0"/>
              <a:pPr/>
              <a:t>35</a:t>
            </a:fld>
            <a:endParaRPr lang="en-US" dirty="0"/>
          </a:p>
        </p:txBody>
      </p:sp>
    </p:spTree>
    <p:extLst>
      <p:ext uri="{BB962C8B-B14F-4D97-AF65-F5344CB8AC3E}">
        <p14:creationId xmlns:p14="http://schemas.microsoft.com/office/powerpoint/2010/main" val="679034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dirty="0"/>
            </a:br>
            <a:endParaRPr lang="en-US" sz="2667"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4800" dirty="0">
                <a:solidFill>
                  <a:srgbClr val="13294B"/>
                </a:solidFill>
                <a:latin typeface="Franklin Gothic Book"/>
              </a:rPr>
              <a:t>Pop quiz!</a:t>
            </a:r>
          </a:p>
        </p:txBody>
      </p:sp>
    </p:spTree>
    <p:extLst>
      <p:ext uri="{BB962C8B-B14F-4D97-AF65-F5344CB8AC3E}">
        <p14:creationId xmlns:p14="http://schemas.microsoft.com/office/powerpoint/2010/main" val="208184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C8D8-FB8A-FFEB-89FD-23796933442A}"/>
              </a:ext>
            </a:extLst>
          </p:cNvPr>
          <p:cNvSpPr>
            <a:spLocks noGrp="1"/>
          </p:cNvSpPr>
          <p:nvPr>
            <p:ph type="title"/>
          </p:nvPr>
        </p:nvSpPr>
        <p:spPr/>
        <p:txBody>
          <a:bodyPr>
            <a:normAutofit/>
          </a:bodyPr>
          <a:lstStyle/>
          <a:p>
            <a:r>
              <a:rPr lang="en-US" sz="4000" dirty="0"/>
              <a:t>What exempt category is this?</a:t>
            </a:r>
          </a:p>
        </p:txBody>
      </p:sp>
      <p:sp>
        <p:nvSpPr>
          <p:cNvPr id="3" name="Content Placeholder 2">
            <a:extLst>
              <a:ext uri="{FF2B5EF4-FFF2-40B4-BE49-F238E27FC236}">
                <a16:creationId xmlns:a16="http://schemas.microsoft.com/office/drawing/2014/main" id="{4D424F59-5B28-47C5-5950-0B1915ADACFF}"/>
              </a:ext>
            </a:extLst>
          </p:cNvPr>
          <p:cNvSpPr>
            <a:spLocks noGrp="1"/>
          </p:cNvSpPr>
          <p:nvPr>
            <p:ph idx="1"/>
          </p:nvPr>
        </p:nvSpPr>
        <p:spPr>
          <a:xfrm>
            <a:off x="291596" y="1301752"/>
            <a:ext cx="11623648" cy="1923230"/>
          </a:xfrm>
        </p:spPr>
        <p:txBody>
          <a:bodyPr>
            <a:normAutofit lnSpcReduction="10000"/>
          </a:bodyPr>
          <a:lstStyle/>
          <a:p>
            <a:pPr marL="0" indent="0" algn="ctr">
              <a:buNone/>
            </a:pPr>
            <a:r>
              <a:rPr lang="en-US" dirty="0"/>
              <a:t>An investigator will use a de-identified consumer database to compare spending habits of adults in the 1990s to the spending habits of adults today to determine which industries millennials are killing.</a:t>
            </a:r>
          </a:p>
          <a:p>
            <a:endParaRPr lang="en-US" dirty="0"/>
          </a:p>
        </p:txBody>
      </p:sp>
      <p:sp>
        <p:nvSpPr>
          <p:cNvPr id="4" name="Footer Placeholder 3">
            <a:extLst>
              <a:ext uri="{FF2B5EF4-FFF2-40B4-BE49-F238E27FC236}">
                <a16:creationId xmlns:a16="http://schemas.microsoft.com/office/drawing/2014/main" id="{BEDC65CD-A286-390C-6A97-437D0B0CA620}"/>
              </a:ext>
            </a:extLst>
          </p:cNvPr>
          <p:cNvSpPr>
            <a:spLocks noGrp="1"/>
          </p:cNvSpPr>
          <p:nvPr>
            <p:ph type="ftr" sz="quarter" idx="3"/>
          </p:nvPr>
        </p:nvSpPr>
        <p:spPr/>
        <p:txBody>
          <a:bodyPr/>
          <a:lstStyle/>
          <a:p>
            <a:r>
              <a:rPr lang="en-US"/>
              <a:t>Department Name</a:t>
            </a:r>
            <a:endParaRPr lang="en-US" dirty="0"/>
          </a:p>
        </p:txBody>
      </p:sp>
      <p:sp>
        <p:nvSpPr>
          <p:cNvPr id="5" name="Slide Number Placeholder 4">
            <a:extLst>
              <a:ext uri="{FF2B5EF4-FFF2-40B4-BE49-F238E27FC236}">
                <a16:creationId xmlns:a16="http://schemas.microsoft.com/office/drawing/2014/main" id="{36B2FBFD-FFDB-0F8B-1D74-BCEDC23C0748}"/>
              </a:ext>
            </a:extLst>
          </p:cNvPr>
          <p:cNvSpPr>
            <a:spLocks noGrp="1"/>
          </p:cNvSpPr>
          <p:nvPr>
            <p:ph type="sldNum" sz="quarter" idx="4"/>
          </p:nvPr>
        </p:nvSpPr>
        <p:spPr/>
        <p:txBody>
          <a:bodyPr/>
          <a:lstStyle/>
          <a:p>
            <a:fld id="{263E268E-DA18-874E-8CBA-6F80F366F288}" type="slidenum">
              <a:rPr lang="en-US" smtClean="0"/>
              <a:pPr/>
              <a:t>37</a:t>
            </a:fld>
            <a:endParaRPr lang="en-US" dirty="0"/>
          </a:p>
        </p:txBody>
      </p:sp>
      <p:sp>
        <p:nvSpPr>
          <p:cNvPr id="6" name="TextBox 5">
            <a:extLst>
              <a:ext uri="{FF2B5EF4-FFF2-40B4-BE49-F238E27FC236}">
                <a16:creationId xmlns:a16="http://schemas.microsoft.com/office/drawing/2014/main" id="{72FC32C4-440C-53FB-635A-E3222F1014E2}"/>
              </a:ext>
            </a:extLst>
          </p:cNvPr>
          <p:cNvSpPr txBox="1"/>
          <p:nvPr/>
        </p:nvSpPr>
        <p:spPr>
          <a:xfrm>
            <a:off x="3984568" y="3794237"/>
            <a:ext cx="4237703" cy="1015663"/>
          </a:xfrm>
          <a:prstGeom prst="rect">
            <a:avLst/>
          </a:prstGeom>
          <a:noFill/>
        </p:spPr>
        <p:txBody>
          <a:bodyPr wrap="square" rtlCol="0">
            <a:spAutoFit/>
          </a:bodyPr>
          <a:lstStyle/>
          <a:p>
            <a:pPr algn="ctr"/>
            <a:r>
              <a:rPr lang="en-US" sz="6000" dirty="0"/>
              <a:t>Exempt 4</a:t>
            </a:r>
          </a:p>
        </p:txBody>
      </p:sp>
    </p:spTree>
    <p:extLst>
      <p:ext uri="{BB962C8B-B14F-4D97-AF65-F5344CB8AC3E}">
        <p14:creationId xmlns:p14="http://schemas.microsoft.com/office/powerpoint/2010/main" val="178924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C8D8-FB8A-FFEB-89FD-23796933442A}"/>
              </a:ext>
            </a:extLst>
          </p:cNvPr>
          <p:cNvSpPr>
            <a:spLocks noGrp="1"/>
          </p:cNvSpPr>
          <p:nvPr>
            <p:ph type="title"/>
          </p:nvPr>
        </p:nvSpPr>
        <p:spPr/>
        <p:txBody>
          <a:bodyPr>
            <a:normAutofit/>
          </a:bodyPr>
          <a:lstStyle/>
          <a:p>
            <a:r>
              <a:rPr lang="en-US" sz="4000" dirty="0"/>
              <a:t>What exempt category is this?</a:t>
            </a:r>
          </a:p>
        </p:txBody>
      </p:sp>
      <p:sp>
        <p:nvSpPr>
          <p:cNvPr id="3" name="Content Placeholder 2">
            <a:extLst>
              <a:ext uri="{FF2B5EF4-FFF2-40B4-BE49-F238E27FC236}">
                <a16:creationId xmlns:a16="http://schemas.microsoft.com/office/drawing/2014/main" id="{4D424F59-5B28-47C5-5950-0B1915ADACFF}"/>
              </a:ext>
            </a:extLst>
          </p:cNvPr>
          <p:cNvSpPr>
            <a:spLocks noGrp="1"/>
          </p:cNvSpPr>
          <p:nvPr>
            <p:ph idx="1"/>
          </p:nvPr>
        </p:nvSpPr>
        <p:spPr>
          <a:xfrm>
            <a:off x="291596" y="1301752"/>
            <a:ext cx="11623648" cy="1923230"/>
          </a:xfrm>
        </p:spPr>
        <p:txBody>
          <a:bodyPr>
            <a:normAutofit/>
          </a:bodyPr>
          <a:lstStyle/>
          <a:p>
            <a:pPr marL="0" indent="0" algn="ctr">
              <a:buNone/>
            </a:pPr>
            <a:r>
              <a:rPr lang="en-US" cap="none" dirty="0"/>
              <a:t>An investigator is developing a new ad campaign to promote COVID </a:t>
            </a:r>
            <a:r>
              <a:rPr lang="en-US" dirty="0"/>
              <a:t>vaccines in the </a:t>
            </a:r>
            <a:r>
              <a:rPr lang="en-US" cap="none" dirty="0"/>
              <a:t>Southern US. They will want to survey adults and get feedback on both the new and the old ads. </a:t>
            </a:r>
            <a:endParaRPr lang="en-US" dirty="0"/>
          </a:p>
        </p:txBody>
      </p:sp>
      <p:sp>
        <p:nvSpPr>
          <p:cNvPr id="4" name="Footer Placeholder 3">
            <a:extLst>
              <a:ext uri="{FF2B5EF4-FFF2-40B4-BE49-F238E27FC236}">
                <a16:creationId xmlns:a16="http://schemas.microsoft.com/office/drawing/2014/main" id="{BEDC65CD-A286-390C-6A97-437D0B0CA620}"/>
              </a:ext>
            </a:extLst>
          </p:cNvPr>
          <p:cNvSpPr>
            <a:spLocks noGrp="1"/>
          </p:cNvSpPr>
          <p:nvPr>
            <p:ph type="ftr" sz="quarter" idx="3"/>
          </p:nvPr>
        </p:nvSpPr>
        <p:spPr/>
        <p:txBody>
          <a:bodyPr/>
          <a:lstStyle/>
          <a:p>
            <a:r>
              <a:rPr lang="en-US"/>
              <a:t>Department Name</a:t>
            </a:r>
            <a:endParaRPr lang="en-US" dirty="0"/>
          </a:p>
        </p:txBody>
      </p:sp>
      <p:sp>
        <p:nvSpPr>
          <p:cNvPr id="5" name="Slide Number Placeholder 4">
            <a:extLst>
              <a:ext uri="{FF2B5EF4-FFF2-40B4-BE49-F238E27FC236}">
                <a16:creationId xmlns:a16="http://schemas.microsoft.com/office/drawing/2014/main" id="{36B2FBFD-FFDB-0F8B-1D74-BCEDC23C0748}"/>
              </a:ext>
            </a:extLst>
          </p:cNvPr>
          <p:cNvSpPr>
            <a:spLocks noGrp="1"/>
          </p:cNvSpPr>
          <p:nvPr>
            <p:ph type="sldNum" sz="quarter" idx="4"/>
          </p:nvPr>
        </p:nvSpPr>
        <p:spPr/>
        <p:txBody>
          <a:bodyPr/>
          <a:lstStyle/>
          <a:p>
            <a:fld id="{263E268E-DA18-874E-8CBA-6F80F366F288}" type="slidenum">
              <a:rPr lang="en-US" smtClean="0"/>
              <a:pPr/>
              <a:t>38</a:t>
            </a:fld>
            <a:endParaRPr lang="en-US" dirty="0"/>
          </a:p>
        </p:txBody>
      </p:sp>
      <p:sp>
        <p:nvSpPr>
          <p:cNvPr id="6" name="TextBox 5">
            <a:extLst>
              <a:ext uri="{FF2B5EF4-FFF2-40B4-BE49-F238E27FC236}">
                <a16:creationId xmlns:a16="http://schemas.microsoft.com/office/drawing/2014/main" id="{72FC32C4-440C-53FB-635A-E3222F1014E2}"/>
              </a:ext>
            </a:extLst>
          </p:cNvPr>
          <p:cNvSpPr txBox="1"/>
          <p:nvPr/>
        </p:nvSpPr>
        <p:spPr>
          <a:xfrm>
            <a:off x="3984568" y="3794237"/>
            <a:ext cx="4237703" cy="1015663"/>
          </a:xfrm>
          <a:prstGeom prst="rect">
            <a:avLst/>
          </a:prstGeom>
          <a:noFill/>
        </p:spPr>
        <p:txBody>
          <a:bodyPr wrap="square" rtlCol="0">
            <a:spAutoFit/>
          </a:bodyPr>
          <a:lstStyle/>
          <a:p>
            <a:pPr algn="ctr"/>
            <a:r>
              <a:rPr lang="en-US" sz="6000" dirty="0"/>
              <a:t>Exempt 3</a:t>
            </a:r>
          </a:p>
        </p:txBody>
      </p:sp>
    </p:spTree>
    <p:extLst>
      <p:ext uri="{BB962C8B-B14F-4D97-AF65-F5344CB8AC3E}">
        <p14:creationId xmlns:p14="http://schemas.microsoft.com/office/powerpoint/2010/main" val="68407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C8D8-FB8A-FFEB-89FD-23796933442A}"/>
              </a:ext>
            </a:extLst>
          </p:cNvPr>
          <p:cNvSpPr>
            <a:spLocks noGrp="1"/>
          </p:cNvSpPr>
          <p:nvPr>
            <p:ph type="title"/>
          </p:nvPr>
        </p:nvSpPr>
        <p:spPr/>
        <p:txBody>
          <a:bodyPr>
            <a:normAutofit/>
          </a:bodyPr>
          <a:lstStyle/>
          <a:p>
            <a:r>
              <a:rPr lang="en-US" sz="4000" dirty="0"/>
              <a:t>What exempt category is this?</a:t>
            </a:r>
          </a:p>
        </p:txBody>
      </p:sp>
      <p:sp>
        <p:nvSpPr>
          <p:cNvPr id="3" name="Content Placeholder 2">
            <a:extLst>
              <a:ext uri="{FF2B5EF4-FFF2-40B4-BE49-F238E27FC236}">
                <a16:creationId xmlns:a16="http://schemas.microsoft.com/office/drawing/2014/main" id="{4D424F59-5B28-47C5-5950-0B1915ADACFF}"/>
              </a:ext>
            </a:extLst>
          </p:cNvPr>
          <p:cNvSpPr>
            <a:spLocks noGrp="1"/>
          </p:cNvSpPr>
          <p:nvPr>
            <p:ph idx="1"/>
          </p:nvPr>
        </p:nvSpPr>
        <p:spPr>
          <a:xfrm>
            <a:off x="291596" y="1301752"/>
            <a:ext cx="11623648" cy="1923230"/>
          </a:xfrm>
        </p:spPr>
        <p:txBody>
          <a:bodyPr>
            <a:normAutofit lnSpcReduction="10000"/>
          </a:bodyPr>
          <a:lstStyle/>
          <a:p>
            <a:pPr marL="0" indent="0" algn="ctr">
              <a:buNone/>
            </a:pPr>
            <a:r>
              <a:rPr lang="en-US" cap="none" dirty="0"/>
              <a:t>An investigator has developed a new supplemental curriculum to teach vocabulary to high school students. </a:t>
            </a:r>
            <a:r>
              <a:rPr lang="en-US" dirty="0"/>
              <a:t>They will </a:t>
            </a:r>
            <a:r>
              <a:rPr lang="en-US" cap="none" dirty="0"/>
              <a:t>compare assessments from one school who adopted the curriculum to another that did not.</a:t>
            </a:r>
            <a:endParaRPr lang="en-US" dirty="0"/>
          </a:p>
        </p:txBody>
      </p:sp>
      <p:sp>
        <p:nvSpPr>
          <p:cNvPr id="4" name="Footer Placeholder 3">
            <a:extLst>
              <a:ext uri="{FF2B5EF4-FFF2-40B4-BE49-F238E27FC236}">
                <a16:creationId xmlns:a16="http://schemas.microsoft.com/office/drawing/2014/main" id="{BEDC65CD-A286-390C-6A97-437D0B0CA620}"/>
              </a:ext>
            </a:extLst>
          </p:cNvPr>
          <p:cNvSpPr>
            <a:spLocks noGrp="1"/>
          </p:cNvSpPr>
          <p:nvPr>
            <p:ph type="ftr" sz="quarter" idx="3"/>
          </p:nvPr>
        </p:nvSpPr>
        <p:spPr/>
        <p:txBody>
          <a:bodyPr/>
          <a:lstStyle/>
          <a:p>
            <a:r>
              <a:rPr lang="en-US"/>
              <a:t>Department Name</a:t>
            </a:r>
            <a:endParaRPr lang="en-US" dirty="0"/>
          </a:p>
        </p:txBody>
      </p:sp>
      <p:sp>
        <p:nvSpPr>
          <p:cNvPr id="5" name="Slide Number Placeholder 4">
            <a:extLst>
              <a:ext uri="{FF2B5EF4-FFF2-40B4-BE49-F238E27FC236}">
                <a16:creationId xmlns:a16="http://schemas.microsoft.com/office/drawing/2014/main" id="{36B2FBFD-FFDB-0F8B-1D74-BCEDC23C0748}"/>
              </a:ext>
            </a:extLst>
          </p:cNvPr>
          <p:cNvSpPr>
            <a:spLocks noGrp="1"/>
          </p:cNvSpPr>
          <p:nvPr>
            <p:ph type="sldNum" sz="quarter" idx="4"/>
          </p:nvPr>
        </p:nvSpPr>
        <p:spPr/>
        <p:txBody>
          <a:bodyPr/>
          <a:lstStyle/>
          <a:p>
            <a:fld id="{263E268E-DA18-874E-8CBA-6F80F366F288}" type="slidenum">
              <a:rPr lang="en-US" smtClean="0"/>
              <a:pPr/>
              <a:t>39</a:t>
            </a:fld>
            <a:endParaRPr lang="en-US" dirty="0"/>
          </a:p>
        </p:txBody>
      </p:sp>
      <p:sp>
        <p:nvSpPr>
          <p:cNvPr id="6" name="TextBox 5">
            <a:extLst>
              <a:ext uri="{FF2B5EF4-FFF2-40B4-BE49-F238E27FC236}">
                <a16:creationId xmlns:a16="http://schemas.microsoft.com/office/drawing/2014/main" id="{72FC32C4-440C-53FB-635A-E3222F1014E2}"/>
              </a:ext>
            </a:extLst>
          </p:cNvPr>
          <p:cNvSpPr txBox="1"/>
          <p:nvPr/>
        </p:nvSpPr>
        <p:spPr>
          <a:xfrm>
            <a:off x="3870916" y="3794237"/>
            <a:ext cx="4237703" cy="1015663"/>
          </a:xfrm>
          <a:prstGeom prst="rect">
            <a:avLst/>
          </a:prstGeom>
          <a:noFill/>
        </p:spPr>
        <p:txBody>
          <a:bodyPr wrap="square" rtlCol="0">
            <a:spAutoFit/>
          </a:bodyPr>
          <a:lstStyle/>
          <a:p>
            <a:pPr algn="ctr"/>
            <a:r>
              <a:rPr lang="en-US" sz="6000" dirty="0"/>
              <a:t>Exempt 1</a:t>
            </a:r>
          </a:p>
        </p:txBody>
      </p:sp>
    </p:spTree>
    <p:extLst>
      <p:ext uri="{BB962C8B-B14F-4D97-AF65-F5344CB8AC3E}">
        <p14:creationId xmlns:p14="http://schemas.microsoft.com/office/powerpoint/2010/main" val="17525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F762-F977-015F-7C26-7B40C22B4A05}"/>
              </a:ext>
            </a:extLst>
          </p:cNvPr>
          <p:cNvSpPr>
            <a:spLocks noGrp="1"/>
          </p:cNvSpPr>
          <p:nvPr>
            <p:ph type="title"/>
          </p:nvPr>
        </p:nvSpPr>
        <p:spPr/>
        <p:txBody>
          <a:bodyPr>
            <a:normAutofit/>
          </a:bodyPr>
          <a:lstStyle/>
          <a:p>
            <a:r>
              <a:rPr lang="en-US" sz="3600" dirty="0"/>
              <a:t>Who Makes Exempt Research Determinations?</a:t>
            </a:r>
          </a:p>
        </p:txBody>
      </p:sp>
      <p:sp>
        <p:nvSpPr>
          <p:cNvPr id="3" name="Content Placeholder 2">
            <a:extLst>
              <a:ext uri="{FF2B5EF4-FFF2-40B4-BE49-F238E27FC236}">
                <a16:creationId xmlns:a16="http://schemas.microsoft.com/office/drawing/2014/main" id="{5DCA2450-D508-8DC2-EA14-FE67B6507643}"/>
              </a:ext>
            </a:extLst>
          </p:cNvPr>
          <p:cNvSpPr>
            <a:spLocks noGrp="1"/>
          </p:cNvSpPr>
          <p:nvPr>
            <p:ph idx="1"/>
          </p:nvPr>
        </p:nvSpPr>
        <p:spPr/>
        <p:txBody>
          <a:bodyPr>
            <a:normAutofit fontScale="85000" lnSpcReduction="20000"/>
          </a:bodyPr>
          <a:lstStyle/>
          <a:p>
            <a:r>
              <a:rPr lang="en-US" dirty="0"/>
              <a:t>The Common Rule does not specify who can make exempt research determinations and IRBs vary considerably in their exemption policies and practices.</a:t>
            </a:r>
          </a:p>
          <a:p>
            <a:endParaRPr lang="en-US" dirty="0"/>
          </a:p>
          <a:p>
            <a:r>
              <a:rPr lang="en-US" dirty="0"/>
              <a:t>DHHS and OHRP recommends that:</a:t>
            </a:r>
          </a:p>
          <a:p>
            <a:pPr marL="857250" lvl="1" indent="-457200">
              <a:buFont typeface="+mj-lt"/>
              <a:buAutoNum type="arabicPeriod"/>
            </a:pPr>
            <a:r>
              <a:rPr lang="en-US" dirty="0"/>
              <a:t>Because of the potential for conflict of interest, investigators may not be given the authority to make an independent determination that HSR is exempt.</a:t>
            </a:r>
          </a:p>
          <a:p>
            <a:pPr marL="857250" lvl="1" indent="-457200">
              <a:buFont typeface="+mj-lt"/>
              <a:buAutoNum type="arabicPeriod"/>
            </a:pPr>
            <a:r>
              <a:rPr lang="en-US" dirty="0"/>
              <a:t>IRBs specifies in their policies who within their Institution can make the determination.</a:t>
            </a:r>
          </a:p>
          <a:p>
            <a:pPr marL="400050" lvl="1" indent="0">
              <a:buNone/>
            </a:pPr>
            <a:endParaRPr lang="en-US" dirty="0"/>
          </a:p>
          <a:p>
            <a:pPr marL="323864" indent="-457200"/>
            <a:r>
              <a:rPr lang="en-US" dirty="0"/>
              <a:t>At UNC this determination is typically made by an analyst, with or without a CIP, without the input of the chair		</a:t>
            </a:r>
          </a:p>
          <a:p>
            <a:pPr marL="400050" lvl="1" indent="0">
              <a:buNone/>
            </a:pPr>
            <a:endParaRPr lang="en-US" sz="3200" dirty="0"/>
          </a:p>
          <a:p>
            <a:endParaRPr lang="en-US" dirty="0"/>
          </a:p>
        </p:txBody>
      </p:sp>
      <p:sp>
        <p:nvSpPr>
          <p:cNvPr id="4" name="Footer Placeholder 3">
            <a:extLst>
              <a:ext uri="{FF2B5EF4-FFF2-40B4-BE49-F238E27FC236}">
                <a16:creationId xmlns:a16="http://schemas.microsoft.com/office/drawing/2014/main" id="{A76075D0-5BDD-536D-BB23-CA1DAFB9FC45}"/>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26821624-B319-BB51-CA8F-E68E247E0B89}"/>
              </a:ext>
            </a:extLst>
          </p:cNvPr>
          <p:cNvSpPr>
            <a:spLocks noGrp="1"/>
          </p:cNvSpPr>
          <p:nvPr>
            <p:ph type="sldNum" sz="quarter" idx="4"/>
          </p:nvPr>
        </p:nvSpPr>
        <p:spPr/>
        <p:txBody>
          <a:bodyPr/>
          <a:lstStyle/>
          <a:p>
            <a:fld id="{263E268E-DA18-874E-8CBA-6F80F366F288}" type="slidenum">
              <a:rPr lang="en-US" smtClean="0"/>
              <a:pPr/>
              <a:t>4</a:t>
            </a:fld>
            <a:endParaRPr lang="en-US" dirty="0"/>
          </a:p>
        </p:txBody>
      </p:sp>
    </p:spTree>
    <p:extLst>
      <p:ext uri="{BB962C8B-B14F-4D97-AF65-F5344CB8AC3E}">
        <p14:creationId xmlns:p14="http://schemas.microsoft.com/office/powerpoint/2010/main" val="343285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C8D8-FB8A-FFEB-89FD-23796933442A}"/>
              </a:ext>
            </a:extLst>
          </p:cNvPr>
          <p:cNvSpPr>
            <a:spLocks noGrp="1"/>
          </p:cNvSpPr>
          <p:nvPr>
            <p:ph type="title"/>
          </p:nvPr>
        </p:nvSpPr>
        <p:spPr/>
        <p:txBody>
          <a:bodyPr>
            <a:normAutofit/>
          </a:bodyPr>
          <a:lstStyle/>
          <a:p>
            <a:r>
              <a:rPr lang="en-US" sz="4000" dirty="0"/>
              <a:t>What exempt category is this?</a:t>
            </a:r>
          </a:p>
        </p:txBody>
      </p:sp>
      <p:sp>
        <p:nvSpPr>
          <p:cNvPr id="3" name="Content Placeholder 2">
            <a:extLst>
              <a:ext uri="{FF2B5EF4-FFF2-40B4-BE49-F238E27FC236}">
                <a16:creationId xmlns:a16="http://schemas.microsoft.com/office/drawing/2014/main" id="{4D424F59-5B28-47C5-5950-0B1915ADACFF}"/>
              </a:ext>
            </a:extLst>
          </p:cNvPr>
          <p:cNvSpPr>
            <a:spLocks noGrp="1"/>
          </p:cNvSpPr>
          <p:nvPr>
            <p:ph idx="1"/>
          </p:nvPr>
        </p:nvSpPr>
        <p:spPr>
          <a:xfrm>
            <a:off x="291596" y="1301752"/>
            <a:ext cx="11623648" cy="1923230"/>
          </a:xfrm>
        </p:spPr>
        <p:txBody>
          <a:bodyPr>
            <a:normAutofit/>
          </a:bodyPr>
          <a:lstStyle/>
          <a:p>
            <a:pPr marL="0" indent="0" algn="ctr">
              <a:buNone/>
            </a:pPr>
            <a:r>
              <a:rPr lang="en-US" dirty="0"/>
              <a:t>An investigator </a:t>
            </a:r>
            <a:r>
              <a:rPr lang="en-US" cap="none" dirty="0"/>
              <a:t>wants to survey parents of elementary school kids about their thoughts on child screen time and how much screen time they allow their children.</a:t>
            </a:r>
            <a:endParaRPr lang="en-US" dirty="0"/>
          </a:p>
        </p:txBody>
      </p:sp>
      <p:sp>
        <p:nvSpPr>
          <p:cNvPr id="4" name="Footer Placeholder 3">
            <a:extLst>
              <a:ext uri="{FF2B5EF4-FFF2-40B4-BE49-F238E27FC236}">
                <a16:creationId xmlns:a16="http://schemas.microsoft.com/office/drawing/2014/main" id="{BEDC65CD-A286-390C-6A97-437D0B0CA620}"/>
              </a:ext>
            </a:extLst>
          </p:cNvPr>
          <p:cNvSpPr>
            <a:spLocks noGrp="1"/>
          </p:cNvSpPr>
          <p:nvPr>
            <p:ph type="ftr" sz="quarter" idx="3"/>
          </p:nvPr>
        </p:nvSpPr>
        <p:spPr/>
        <p:txBody>
          <a:bodyPr/>
          <a:lstStyle/>
          <a:p>
            <a:r>
              <a:rPr lang="en-US"/>
              <a:t>Department Name</a:t>
            </a:r>
            <a:endParaRPr lang="en-US" dirty="0"/>
          </a:p>
        </p:txBody>
      </p:sp>
      <p:sp>
        <p:nvSpPr>
          <p:cNvPr id="5" name="Slide Number Placeholder 4">
            <a:extLst>
              <a:ext uri="{FF2B5EF4-FFF2-40B4-BE49-F238E27FC236}">
                <a16:creationId xmlns:a16="http://schemas.microsoft.com/office/drawing/2014/main" id="{36B2FBFD-FFDB-0F8B-1D74-BCEDC23C0748}"/>
              </a:ext>
            </a:extLst>
          </p:cNvPr>
          <p:cNvSpPr>
            <a:spLocks noGrp="1"/>
          </p:cNvSpPr>
          <p:nvPr>
            <p:ph type="sldNum" sz="quarter" idx="4"/>
          </p:nvPr>
        </p:nvSpPr>
        <p:spPr/>
        <p:txBody>
          <a:bodyPr/>
          <a:lstStyle/>
          <a:p>
            <a:fld id="{263E268E-DA18-874E-8CBA-6F80F366F288}" type="slidenum">
              <a:rPr lang="en-US" smtClean="0"/>
              <a:pPr/>
              <a:t>40</a:t>
            </a:fld>
            <a:endParaRPr lang="en-US" dirty="0"/>
          </a:p>
        </p:txBody>
      </p:sp>
      <p:sp>
        <p:nvSpPr>
          <p:cNvPr id="6" name="TextBox 5">
            <a:extLst>
              <a:ext uri="{FF2B5EF4-FFF2-40B4-BE49-F238E27FC236}">
                <a16:creationId xmlns:a16="http://schemas.microsoft.com/office/drawing/2014/main" id="{72FC32C4-440C-53FB-635A-E3222F1014E2}"/>
              </a:ext>
            </a:extLst>
          </p:cNvPr>
          <p:cNvSpPr txBox="1"/>
          <p:nvPr/>
        </p:nvSpPr>
        <p:spPr>
          <a:xfrm>
            <a:off x="3977148" y="3794237"/>
            <a:ext cx="4237703" cy="1015663"/>
          </a:xfrm>
          <a:prstGeom prst="rect">
            <a:avLst/>
          </a:prstGeom>
          <a:noFill/>
        </p:spPr>
        <p:txBody>
          <a:bodyPr wrap="square" rtlCol="0">
            <a:spAutoFit/>
          </a:bodyPr>
          <a:lstStyle/>
          <a:p>
            <a:pPr algn="ctr"/>
            <a:r>
              <a:rPr lang="en-US" sz="6000" dirty="0"/>
              <a:t>Exempt 2</a:t>
            </a:r>
          </a:p>
        </p:txBody>
      </p:sp>
    </p:spTree>
    <p:extLst>
      <p:ext uri="{BB962C8B-B14F-4D97-AF65-F5344CB8AC3E}">
        <p14:creationId xmlns:p14="http://schemas.microsoft.com/office/powerpoint/2010/main" val="389259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C8D8-FB8A-FFEB-89FD-23796933442A}"/>
              </a:ext>
            </a:extLst>
          </p:cNvPr>
          <p:cNvSpPr>
            <a:spLocks noGrp="1"/>
          </p:cNvSpPr>
          <p:nvPr>
            <p:ph type="title"/>
          </p:nvPr>
        </p:nvSpPr>
        <p:spPr/>
        <p:txBody>
          <a:bodyPr>
            <a:normAutofit/>
          </a:bodyPr>
          <a:lstStyle/>
          <a:p>
            <a:r>
              <a:rPr lang="en-US" sz="4000" dirty="0"/>
              <a:t>What exempt category is this?</a:t>
            </a:r>
          </a:p>
        </p:txBody>
      </p:sp>
      <p:sp>
        <p:nvSpPr>
          <p:cNvPr id="3" name="Content Placeholder 2">
            <a:extLst>
              <a:ext uri="{FF2B5EF4-FFF2-40B4-BE49-F238E27FC236}">
                <a16:creationId xmlns:a16="http://schemas.microsoft.com/office/drawing/2014/main" id="{4D424F59-5B28-47C5-5950-0B1915ADACFF}"/>
              </a:ext>
            </a:extLst>
          </p:cNvPr>
          <p:cNvSpPr>
            <a:spLocks noGrp="1"/>
          </p:cNvSpPr>
          <p:nvPr>
            <p:ph idx="1"/>
          </p:nvPr>
        </p:nvSpPr>
        <p:spPr>
          <a:xfrm>
            <a:off x="291596" y="1301752"/>
            <a:ext cx="11623648" cy="2807118"/>
          </a:xfrm>
        </p:spPr>
        <p:txBody>
          <a:bodyPr>
            <a:normAutofit fontScale="92500" lnSpcReduction="10000"/>
          </a:bodyPr>
          <a:lstStyle/>
          <a:p>
            <a:pPr marL="0" indent="0" algn="ctr">
              <a:buNone/>
            </a:pPr>
            <a:r>
              <a:rPr lang="en-US" cap="none" dirty="0"/>
              <a:t>An investigator is developing a new ad campaign to promote </a:t>
            </a:r>
            <a:r>
              <a:rPr lang="en-US" sz="3200" cap="none" dirty="0" err="1"/>
              <a:t>PReP</a:t>
            </a:r>
            <a:r>
              <a:rPr lang="en-US" sz="3200" cap="none" dirty="0"/>
              <a:t> for HIV prevention in the </a:t>
            </a:r>
            <a:r>
              <a:rPr lang="en-US" cap="none" dirty="0"/>
              <a:t>Southern US. They will want to survey adults and get feedback on both the new and the old ads. </a:t>
            </a:r>
          </a:p>
          <a:p>
            <a:pPr marL="0" indent="0" algn="ctr">
              <a:buNone/>
            </a:pPr>
            <a:endParaRPr lang="en-US" dirty="0"/>
          </a:p>
          <a:p>
            <a:pPr marL="0" indent="0" algn="ctr">
              <a:buNone/>
            </a:pPr>
            <a:r>
              <a:rPr lang="en-US" dirty="0"/>
              <a:t>BUT, to avoid bias regarding HIV, they will change the content of the ads to be about Fish Oil for heart disease prevention</a:t>
            </a:r>
          </a:p>
        </p:txBody>
      </p:sp>
      <p:sp>
        <p:nvSpPr>
          <p:cNvPr id="4" name="Footer Placeholder 3">
            <a:extLst>
              <a:ext uri="{FF2B5EF4-FFF2-40B4-BE49-F238E27FC236}">
                <a16:creationId xmlns:a16="http://schemas.microsoft.com/office/drawing/2014/main" id="{BEDC65CD-A286-390C-6A97-437D0B0CA620}"/>
              </a:ext>
            </a:extLst>
          </p:cNvPr>
          <p:cNvSpPr>
            <a:spLocks noGrp="1"/>
          </p:cNvSpPr>
          <p:nvPr>
            <p:ph type="ftr" sz="quarter" idx="3"/>
          </p:nvPr>
        </p:nvSpPr>
        <p:spPr/>
        <p:txBody>
          <a:bodyPr/>
          <a:lstStyle/>
          <a:p>
            <a:r>
              <a:rPr lang="en-US"/>
              <a:t>Department Name</a:t>
            </a:r>
            <a:endParaRPr lang="en-US" dirty="0"/>
          </a:p>
        </p:txBody>
      </p:sp>
      <p:sp>
        <p:nvSpPr>
          <p:cNvPr id="5" name="Slide Number Placeholder 4">
            <a:extLst>
              <a:ext uri="{FF2B5EF4-FFF2-40B4-BE49-F238E27FC236}">
                <a16:creationId xmlns:a16="http://schemas.microsoft.com/office/drawing/2014/main" id="{36B2FBFD-FFDB-0F8B-1D74-BCEDC23C0748}"/>
              </a:ext>
            </a:extLst>
          </p:cNvPr>
          <p:cNvSpPr>
            <a:spLocks noGrp="1"/>
          </p:cNvSpPr>
          <p:nvPr>
            <p:ph type="sldNum" sz="quarter" idx="4"/>
          </p:nvPr>
        </p:nvSpPr>
        <p:spPr/>
        <p:txBody>
          <a:bodyPr/>
          <a:lstStyle/>
          <a:p>
            <a:fld id="{263E268E-DA18-874E-8CBA-6F80F366F288}" type="slidenum">
              <a:rPr lang="en-US" smtClean="0"/>
              <a:pPr/>
              <a:t>41</a:t>
            </a:fld>
            <a:endParaRPr lang="en-US" dirty="0"/>
          </a:p>
        </p:txBody>
      </p:sp>
      <p:sp>
        <p:nvSpPr>
          <p:cNvPr id="6" name="TextBox 5">
            <a:extLst>
              <a:ext uri="{FF2B5EF4-FFF2-40B4-BE49-F238E27FC236}">
                <a16:creationId xmlns:a16="http://schemas.microsoft.com/office/drawing/2014/main" id="{72FC32C4-440C-53FB-635A-E3222F1014E2}"/>
              </a:ext>
            </a:extLst>
          </p:cNvPr>
          <p:cNvSpPr txBox="1"/>
          <p:nvPr/>
        </p:nvSpPr>
        <p:spPr>
          <a:xfrm>
            <a:off x="3667433" y="4108870"/>
            <a:ext cx="4847302" cy="1754326"/>
          </a:xfrm>
          <a:prstGeom prst="rect">
            <a:avLst/>
          </a:prstGeom>
          <a:noFill/>
        </p:spPr>
        <p:txBody>
          <a:bodyPr wrap="square" rtlCol="0">
            <a:spAutoFit/>
          </a:bodyPr>
          <a:lstStyle/>
          <a:p>
            <a:pPr algn="ctr"/>
            <a:r>
              <a:rPr lang="en-US" sz="6000" dirty="0"/>
              <a:t>Exempt 3</a:t>
            </a:r>
          </a:p>
          <a:p>
            <a:pPr algn="ctr"/>
            <a:r>
              <a:rPr lang="en-US" sz="2400" dirty="0"/>
              <a:t>(Including withholding of information)</a:t>
            </a:r>
          </a:p>
        </p:txBody>
      </p:sp>
    </p:spTree>
    <p:extLst>
      <p:ext uri="{BB962C8B-B14F-4D97-AF65-F5344CB8AC3E}">
        <p14:creationId xmlns:p14="http://schemas.microsoft.com/office/powerpoint/2010/main" val="32695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8DB3-73CB-FDBF-87F2-A5C4A345FC3D}"/>
              </a:ext>
            </a:extLst>
          </p:cNvPr>
          <p:cNvSpPr>
            <a:spLocks noGrp="1"/>
          </p:cNvSpPr>
          <p:nvPr>
            <p:ph type="title"/>
          </p:nvPr>
        </p:nvSpPr>
        <p:spPr/>
        <p:txBody>
          <a:bodyPr/>
          <a:lstStyle/>
          <a:p>
            <a:r>
              <a:rPr lang="en-US" dirty="0"/>
              <a:t>Practical reminders</a:t>
            </a:r>
          </a:p>
        </p:txBody>
      </p:sp>
      <p:sp>
        <p:nvSpPr>
          <p:cNvPr id="3" name="Content Placeholder 2">
            <a:extLst>
              <a:ext uri="{FF2B5EF4-FFF2-40B4-BE49-F238E27FC236}">
                <a16:creationId xmlns:a16="http://schemas.microsoft.com/office/drawing/2014/main" id="{46A141F0-FEE1-9A4A-16AE-EBA4F69B604A}"/>
              </a:ext>
            </a:extLst>
          </p:cNvPr>
          <p:cNvSpPr>
            <a:spLocks noGrp="1"/>
          </p:cNvSpPr>
          <p:nvPr>
            <p:ph idx="1"/>
          </p:nvPr>
        </p:nvSpPr>
        <p:spPr/>
        <p:txBody>
          <a:bodyPr/>
          <a:lstStyle/>
          <a:p>
            <a:r>
              <a:rPr lang="en-US" dirty="0"/>
              <a:t>Currently, IRBIS doesn’t allow for an exemption to be granted if the application is a full form. If they submit as full form and you think it qualifies for an exemption, ask them to change the application type. Don’t over-apply the regulations!</a:t>
            </a:r>
          </a:p>
          <a:p>
            <a:r>
              <a:rPr lang="en-US" dirty="0"/>
              <a:t>The “consent form” section of IRBIS doesn’t typically open up for exempt studies. Your consent forms/information sheets will typically be in the “Attachments” section and will often be embedded within the survey itself. </a:t>
            </a:r>
          </a:p>
        </p:txBody>
      </p:sp>
      <p:sp>
        <p:nvSpPr>
          <p:cNvPr id="4" name="Footer Placeholder 3">
            <a:extLst>
              <a:ext uri="{FF2B5EF4-FFF2-40B4-BE49-F238E27FC236}">
                <a16:creationId xmlns:a16="http://schemas.microsoft.com/office/drawing/2014/main" id="{D52E652F-0455-356D-529C-4D40A5592E9E}"/>
              </a:ext>
            </a:extLst>
          </p:cNvPr>
          <p:cNvSpPr>
            <a:spLocks noGrp="1"/>
          </p:cNvSpPr>
          <p:nvPr>
            <p:ph type="ftr" sz="quarter" idx="3"/>
          </p:nvPr>
        </p:nvSpPr>
        <p:spPr/>
        <p:txBody>
          <a:bodyPr/>
          <a:lstStyle/>
          <a:p>
            <a:r>
              <a:rPr lang="en-US" dirty="0"/>
              <a:t>Department Name</a:t>
            </a:r>
          </a:p>
        </p:txBody>
      </p:sp>
      <p:sp>
        <p:nvSpPr>
          <p:cNvPr id="5" name="Slide Number Placeholder 4">
            <a:extLst>
              <a:ext uri="{FF2B5EF4-FFF2-40B4-BE49-F238E27FC236}">
                <a16:creationId xmlns:a16="http://schemas.microsoft.com/office/drawing/2014/main" id="{1ACB8059-C227-7057-C605-8E032F3D129D}"/>
              </a:ext>
            </a:extLst>
          </p:cNvPr>
          <p:cNvSpPr>
            <a:spLocks noGrp="1"/>
          </p:cNvSpPr>
          <p:nvPr>
            <p:ph type="sldNum" sz="quarter" idx="4"/>
          </p:nvPr>
        </p:nvSpPr>
        <p:spPr/>
        <p:txBody>
          <a:bodyPr/>
          <a:lstStyle/>
          <a:p>
            <a:fld id="{263E268E-DA18-874E-8CBA-6F80F366F288}" type="slidenum">
              <a:rPr lang="en-US" smtClean="0"/>
              <a:pPr/>
              <a:t>42</a:t>
            </a:fld>
            <a:endParaRPr lang="en-US" dirty="0"/>
          </a:p>
        </p:txBody>
      </p:sp>
    </p:spTree>
    <p:extLst>
      <p:ext uri="{BB962C8B-B14F-4D97-AF65-F5344CB8AC3E}">
        <p14:creationId xmlns:p14="http://schemas.microsoft.com/office/powerpoint/2010/main" val="3384884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dirty="0"/>
            </a:br>
            <a:endParaRPr lang="en-US" sz="2667"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4800" dirty="0">
                <a:solidFill>
                  <a:srgbClr val="13294B"/>
                </a:solidFill>
                <a:latin typeface="Franklin Gothic Book"/>
              </a:rPr>
              <a:t>Questions?</a:t>
            </a:r>
          </a:p>
        </p:txBody>
      </p:sp>
      <p:sp>
        <p:nvSpPr>
          <p:cNvPr id="4" name="TextBox 3">
            <a:extLst>
              <a:ext uri="{FF2B5EF4-FFF2-40B4-BE49-F238E27FC236}">
                <a16:creationId xmlns:a16="http://schemas.microsoft.com/office/drawing/2014/main" id="{7AE83EBC-F192-FA77-F70E-FD885E8F9ECF}"/>
              </a:ext>
            </a:extLst>
          </p:cNvPr>
          <p:cNvSpPr txBox="1"/>
          <p:nvPr/>
        </p:nvSpPr>
        <p:spPr>
          <a:xfrm>
            <a:off x="3991896" y="5545394"/>
            <a:ext cx="7433187" cy="1200329"/>
          </a:xfrm>
          <a:prstGeom prst="rect">
            <a:avLst/>
          </a:prstGeom>
          <a:noFill/>
        </p:spPr>
        <p:txBody>
          <a:bodyPr wrap="square" rtlCol="0">
            <a:spAutoFit/>
          </a:bodyPr>
          <a:lstStyle/>
          <a:p>
            <a:r>
              <a:rPr lang="en-US" dirty="0">
                <a:solidFill>
                  <a:schemeClr val="accent4">
                    <a:lumMod val="75000"/>
                  </a:schemeClr>
                </a:solidFill>
              </a:rPr>
              <a:t>References:</a:t>
            </a:r>
          </a:p>
          <a:p>
            <a:pPr marL="742950" lvl="1" indent="-285750">
              <a:buFont typeface="Arial" panose="020B0604020202020204" pitchFamily="34" charset="0"/>
              <a:buChar char="•"/>
            </a:pPr>
            <a:r>
              <a:rPr lang="en-US" dirty="0">
                <a:solidFill>
                  <a:schemeClr val="accent4">
                    <a:lumMod val="75000"/>
                  </a:schemeClr>
                </a:solidFill>
              </a:rPr>
              <a:t>Institutional Review Board: Management and Function</a:t>
            </a:r>
          </a:p>
          <a:p>
            <a:pPr marL="742950" lvl="1" indent="-285750">
              <a:buFont typeface="Arial" panose="020B0604020202020204" pitchFamily="34" charset="0"/>
              <a:buChar char="•"/>
            </a:pPr>
            <a:r>
              <a:rPr lang="en-US" dirty="0">
                <a:solidFill>
                  <a:schemeClr val="accent4">
                    <a:lumMod val="75000"/>
                  </a:schemeClr>
                </a:solidFill>
              </a:rPr>
              <a:t>Code of Federal Regulations: 45 CFR 46 – Protection of Human Subjects</a:t>
            </a:r>
          </a:p>
        </p:txBody>
      </p:sp>
    </p:spTree>
    <p:extLst>
      <p:ext uri="{BB962C8B-B14F-4D97-AF65-F5344CB8AC3E}">
        <p14:creationId xmlns:p14="http://schemas.microsoft.com/office/powerpoint/2010/main" val="244334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BD73-993E-3171-AAD6-9C42739691C9}"/>
              </a:ext>
            </a:extLst>
          </p:cNvPr>
          <p:cNvSpPr>
            <a:spLocks noGrp="1"/>
          </p:cNvSpPr>
          <p:nvPr>
            <p:ph type="title"/>
          </p:nvPr>
        </p:nvSpPr>
        <p:spPr/>
        <p:txBody>
          <a:bodyPr>
            <a:noAutofit/>
          </a:bodyPr>
          <a:lstStyle/>
          <a:p>
            <a:r>
              <a:rPr lang="en-US" sz="3600" dirty="0"/>
              <a:t>What Information do IRBs Need to Make Exempt Research Determinations?</a:t>
            </a:r>
          </a:p>
        </p:txBody>
      </p:sp>
      <p:sp>
        <p:nvSpPr>
          <p:cNvPr id="3" name="Content Placeholder 2">
            <a:extLst>
              <a:ext uri="{FF2B5EF4-FFF2-40B4-BE49-F238E27FC236}">
                <a16:creationId xmlns:a16="http://schemas.microsoft.com/office/drawing/2014/main" id="{425CEB20-C3C3-D3D0-92E6-520772205E87}"/>
              </a:ext>
            </a:extLst>
          </p:cNvPr>
          <p:cNvSpPr>
            <a:spLocks noGrp="1"/>
          </p:cNvSpPr>
          <p:nvPr>
            <p:ph idx="1"/>
          </p:nvPr>
        </p:nvSpPr>
        <p:spPr/>
        <p:txBody>
          <a:bodyPr>
            <a:normAutofit fontScale="85000" lnSpcReduction="20000"/>
          </a:bodyPr>
          <a:lstStyle/>
          <a:p>
            <a:r>
              <a:rPr lang="en-US" dirty="0"/>
              <a:t>Given the complexity of the exemption options and criteria, IRBs should ensure their policies, processes, and forms elicits sufficient details about the study to make an accurate determination.</a:t>
            </a:r>
          </a:p>
          <a:p>
            <a:endParaRPr lang="en-US" dirty="0"/>
          </a:p>
          <a:p>
            <a:r>
              <a:rPr lang="en-US" dirty="0"/>
              <a:t>All research activities must fit into the exempt categories.</a:t>
            </a:r>
          </a:p>
          <a:p>
            <a:endParaRPr lang="en-US" dirty="0"/>
          </a:p>
          <a:p>
            <a:r>
              <a:rPr lang="en-US" dirty="0"/>
              <a:t>IRBs must assess data collection instruments (e.g., surveys, etc.) to assess risks (e.g., informational risks, risk of psychological harm). </a:t>
            </a:r>
          </a:p>
          <a:p>
            <a:endParaRPr lang="en-US" dirty="0"/>
          </a:p>
          <a:p>
            <a:r>
              <a:rPr lang="en-US" dirty="0"/>
              <a:t>IRBs should have enough information to identify which other laws, regulations and policies apply to the research (e.g., other countries, federal, state, tribal, local) that could affect the eligibility for exemption.</a:t>
            </a:r>
          </a:p>
          <a:p>
            <a:endParaRPr lang="en-US" dirty="0"/>
          </a:p>
        </p:txBody>
      </p:sp>
      <p:sp>
        <p:nvSpPr>
          <p:cNvPr id="4" name="Footer Placeholder 3">
            <a:extLst>
              <a:ext uri="{FF2B5EF4-FFF2-40B4-BE49-F238E27FC236}">
                <a16:creationId xmlns:a16="http://schemas.microsoft.com/office/drawing/2014/main" id="{F6CC609A-9CE9-1979-91BC-F6054953255E}"/>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5FA58FC7-5628-708D-F0CC-91ED312F0CBB}"/>
              </a:ext>
            </a:extLst>
          </p:cNvPr>
          <p:cNvSpPr>
            <a:spLocks noGrp="1"/>
          </p:cNvSpPr>
          <p:nvPr>
            <p:ph type="sldNum" sz="quarter" idx="4"/>
          </p:nvPr>
        </p:nvSpPr>
        <p:spPr/>
        <p:txBody>
          <a:bodyPr/>
          <a:lstStyle/>
          <a:p>
            <a:fld id="{263E268E-DA18-874E-8CBA-6F80F366F288}" type="slidenum">
              <a:rPr lang="en-US" smtClean="0"/>
              <a:pPr/>
              <a:t>5</a:t>
            </a:fld>
            <a:endParaRPr lang="en-US" dirty="0"/>
          </a:p>
        </p:txBody>
      </p:sp>
    </p:spTree>
    <p:extLst>
      <p:ext uri="{BB962C8B-B14F-4D97-AF65-F5344CB8AC3E}">
        <p14:creationId xmlns:p14="http://schemas.microsoft.com/office/powerpoint/2010/main" val="83478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dirty="0"/>
              <a:t>Categories of Exempt Review 45 CFR 46.104(d)</a:t>
            </a:r>
          </a:p>
        </p:txBody>
      </p:sp>
      <p:sp>
        <p:nvSpPr>
          <p:cNvPr id="3" name="Content Placeholder 2">
            <a:extLst>
              <a:ext uri="{FF2B5EF4-FFF2-40B4-BE49-F238E27FC236}">
                <a16:creationId xmlns:a16="http://schemas.microsoft.com/office/drawing/2014/main" id="{27296F5E-E68D-D9A4-9182-41B234A1CEA8}"/>
              </a:ext>
            </a:extLst>
          </p:cNvPr>
          <p:cNvSpPr>
            <a:spLocks noGrp="1"/>
          </p:cNvSpPr>
          <p:nvPr>
            <p:ph idx="1"/>
          </p:nvPr>
        </p:nvSpPr>
        <p:spPr/>
        <p:txBody>
          <a:bodyPr>
            <a:normAutofit fontScale="92500" lnSpcReduction="20000"/>
          </a:bodyPr>
          <a:lstStyle/>
          <a:p>
            <a:pPr marL="457200" indent="-457200">
              <a:buFont typeface="+mj-lt"/>
              <a:buAutoNum type="arabicPeriod"/>
            </a:pPr>
            <a:r>
              <a:rPr lang="en-US" sz="2800" dirty="0"/>
              <a:t>Normal educational practices in established educational settings</a:t>
            </a:r>
          </a:p>
          <a:p>
            <a:pPr marL="457200" indent="-457200">
              <a:buFont typeface="+mj-lt"/>
              <a:buAutoNum type="arabicPeriod"/>
            </a:pPr>
            <a:r>
              <a:rPr lang="en-US" sz="2800" dirty="0"/>
              <a:t>Educational tests, surveys, interviews, or observation of public behavior - unless identified </a:t>
            </a:r>
            <a:r>
              <a:rPr lang="en-US" sz="2800" u="sng" dirty="0"/>
              <a:t>&amp;</a:t>
            </a:r>
            <a:r>
              <a:rPr lang="en-US" sz="2800" dirty="0"/>
              <a:t> sensitive</a:t>
            </a:r>
          </a:p>
          <a:p>
            <a:pPr marL="457200" indent="-457200">
              <a:buFont typeface="+mj-lt"/>
              <a:buAutoNum type="arabicPeriod"/>
            </a:pPr>
            <a:r>
              <a:rPr lang="en-US" sz="2800" dirty="0"/>
              <a:t>Benign Behavioral Interventions</a:t>
            </a:r>
          </a:p>
          <a:p>
            <a:pPr marL="457200" indent="-457200">
              <a:buFont typeface="+mj-lt"/>
              <a:buAutoNum type="arabicPeriod"/>
            </a:pPr>
            <a:r>
              <a:rPr lang="en-US" sz="2800" dirty="0">
                <a:solidFill>
                  <a:schemeClr val="accent6"/>
                </a:solidFill>
                <a:latin typeface="Franklin Gothic Book"/>
              </a:rPr>
              <a:t>Research using secondary data and/or biospecimens (includes medical records)*</a:t>
            </a:r>
          </a:p>
          <a:p>
            <a:pPr marL="457200" indent="-457200">
              <a:buFont typeface="+mj-lt"/>
              <a:buAutoNum type="arabicPeriod"/>
            </a:pPr>
            <a:r>
              <a:rPr lang="en-US" sz="2800" dirty="0">
                <a:solidFill>
                  <a:schemeClr val="accent6"/>
                </a:solidFill>
              </a:rPr>
              <a:t>Evaluation of public benefit service programs</a:t>
            </a:r>
          </a:p>
          <a:p>
            <a:pPr marL="457200" indent="-457200">
              <a:buFont typeface="+mj-lt"/>
              <a:buAutoNum type="arabicPeriod"/>
            </a:pPr>
            <a:r>
              <a:rPr lang="en-US" sz="2800" dirty="0">
                <a:solidFill>
                  <a:schemeClr val="accent6"/>
                </a:solidFill>
              </a:rPr>
              <a:t>Taste and food quality evaluation</a:t>
            </a:r>
            <a:r>
              <a:rPr lang="en-US" sz="2800" dirty="0"/>
              <a:t> </a:t>
            </a:r>
            <a:r>
              <a:rPr lang="en-US" sz="2800" dirty="0">
                <a:solidFill>
                  <a:schemeClr val="accent6"/>
                </a:solidFill>
              </a:rPr>
              <a:t>and consumer acceptance studies </a:t>
            </a:r>
          </a:p>
          <a:p>
            <a:pPr marL="457200" indent="-457200">
              <a:buFont typeface="+mj-lt"/>
              <a:buAutoNum type="arabicPeriod"/>
            </a:pPr>
            <a:r>
              <a:rPr lang="en-US" sz="2800" i="1" dirty="0">
                <a:solidFill>
                  <a:schemeClr val="bg1">
                    <a:lumMod val="75000"/>
                  </a:schemeClr>
                </a:solidFill>
              </a:rPr>
              <a:t>Storage or maintenance for secondary research for which Broad Consent is required</a:t>
            </a:r>
          </a:p>
          <a:p>
            <a:pPr marL="457200" indent="-457200">
              <a:buFont typeface="+mj-lt"/>
              <a:buAutoNum type="arabicPeriod"/>
            </a:pPr>
            <a:r>
              <a:rPr lang="en-US" sz="2800" i="1" dirty="0">
                <a:solidFill>
                  <a:schemeClr val="bg1">
                    <a:lumMod val="75000"/>
                  </a:schemeClr>
                </a:solidFill>
              </a:rPr>
              <a:t>Secondary research for which Broad consent is required</a:t>
            </a:r>
            <a:endParaRPr lang="en-US" sz="2800" i="1" dirty="0">
              <a:solidFill>
                <a:schemeClr val="bg1">
                  <a:lumMod val="75000"/>
                </a:schemeClr>
              </a:solidFill>
              <a:latin typeface="Franklin Gothic Book"/>
            </a:endParaRPr>
          </a:p>
          <a:p>
            <a:pPr marL="0" indent="0">
              <a:buNone/>
            </a:pPr>
            <a:r>
              <a:rPr lang="en-US" sz="3200" dirty="0">
                <a:solidFill>
                  <a:schemeClr val="accent6"/>
                </a:solidFill>
                <a:latin typeface="Franklin Gothic Book"/>
              </a:rPr>
              <a:t>	</a:t>
            </a:r>
            <a:r>
              <a:rPr lang="en-US" sz="2200" dirty="0">
                <a:solidFill>
                  <a:schemeClr val="accent6"/>
                </a:solidFill>
                <a:latin typeface="Franklin Gothic Book"/>
              </a:rPr>
              <a:t>*UNC doesn’t use category 4iii</a:t>
            </a:r>
          </a:p>
          <a:p>
            <a:endParaRPr lang="en-US" dirty="0"/>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6</a:t>
            </a:fld>
            <a:endParaRPr lang="en-US" dirty="0"/>
          </a:p>
        </p:txBody>
      </p:sp>
    </p:spTree>
    <p:extLst>
      <p:ext uri="{BB962C8B-B14F-4D97-AF65-F5344CB8AC3E}">
        <p14:creationId xmlns:p14="http://schemas.microsoft.com/office/powerpoint/2010/main" val="277765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dirty="0"/>
              <a:t>Categories of Exempt Review 45 CFR 46.104(d)</a:t>
            </a:r>
          </a:p>
        </p:txBody>
      </p:sp>
      <p:sp>
        <p:nvSpPr>
          <p:cNvPr id="3" name="Content Placeholder 2">
            <a:extLst>
              <a:ext uri="{FF2B5EF4-FFF2-40B4-BE49-F238E27FC236}">
                <a16:creationId xmlns:a16="http://schemas.microsoft.com/office/drawing/2014/main" id="{27296F5E-E68D-D9A4-9182-41B234A1CEA8}"/>
              </a:ext>
            </a:extLst>
          </p:cNvPr>
          <p:cNvSpPr>
            <a:spLocks noGrp="1"/>
          </p:cNvSpPr>
          <p:nvPr>
            <p:ph idx="1"/>
          </p:nvPr>
        </p:nvSpPr>
        <p:spPr/>
        <p:txBody>
          <a:bodyPr>
            <a:normAutofit fontScale="92500" lnSpcReduction="20000"/>
          </a:bodyPr>
          <a:lstStyle/>
          <a:p>
            <a:pPr marL="457200" indent="-457200">
              <a:buFont typeface="+mj-lt"/>
              <a:buAutoNum type="arabicPeriod"/>
            </a:pPr>
            <a:r>
              <a:rPr lang="en-US" sz="2800" dirty="0"/>
              <a:t>Normal educational practices in established educational settings</a:t>
            </a:r>
          </a:p>
          <a:p>
            <a:pPr marL="457200" indent="-457200">
              <a:buFont typeface="+mj-lt"/>
              <a:buAutoNum type="arabicPeriod"/>
            </a:pPr>
            <a:r>
              <a:rPr lang="en-US" sz="2800" b="1" dirty="0">
                <a:solidFill>
                  <a:schemeClr val="accent1">
                    <a:lumMod val="75000"/>
                  </a:schemeClr>
                </a:solidFill>
              </a:rPr>
              <a:t>Educational tests, surveys, interviews, or observation of public behavior - unless identified </a:t>
            </a:r>
            <a:r>
              <a:rPr lang="en-US" sz="2800" b="1" u="sng" dirty="0">
                <a:solidFill>
                  <a:schemeClr val="accent1">
                    <a:lumMod val="75000"/>
                  </a:schemeClr>
                </a:solidFill>
              </a:rPr>
              <a:t>&amp;</a:t>
            </a:r>
            <a:r>
              <a:rPr lang="en-US" sz="2800" b="1" dirty="0">
                <a:solidFill>
                  <a:schemeClr val="accent1">
                    <a:lumMod val="75000"/>
                  </a:schemeClr>
                </a:solidFill>
              </a:rPr>
              <a:t> sensitive</a:t>
            </a:r>
          </a:p>
          <a:p>
            <a:pPr marL="457200" indent="-457200">
              <a:buFont typeface="+mj-lt"/>
              <a:buAutoNum type="arabicPeriod"/>
            </a:pPr>
            <a:r>
              <a:rPr lang="en-US" sz="2800" b="1" dirty="0">
                <a:solidFill>
                  <a:schemeClr val="accent1">
                    <a:lumMod val="75000"/>
                  </a:schemeClr>
                </a:solidFill>
              </a:rPr>
              <a:t>Benign Behavioral Interventions</a:t>
            </a:r>
          </a:p>
          <a:p>
            <a:pPr marL="457200" indent="-457200">
              <a:buFont typeface="+mj-lt"/>
              <a:buAutoNum type="arabicPeriod"/>
            </a:pPr>
            <a:r>
              <a:rPr lang="en-US" sz="2800" dirty="0">
                <a:solidFill>
                  <a:schemeClr val="accent6"/>
                </a:solidFill>
                <a:latin typeface="Franklin Gothic Book"/>
              </a:rPr>
              <a:t>Research using secondary data and/or biospecimens (includes medical records)</a:t>
            </a:r>
          </a:p>
          <a:p>
            <a:pPr marL="457200" indent="-457200">
              <a:buFont typeface="+mj-lt"/>
              <a:buAutoNum type="arabicPeriod"/>
            </a:pPr>
            <a:r>
              <a:rPr lang="en-US" sz="2800" dirty="0">
                <a:solidFill>
                  <a:schemeClr val="accent6"/>
                </a:solidFill>
              </a:rPr>
              <a:t>Evaluation of public benefit service programs</a:t>
            </a:r>
          </a:p>
          <a:p>
            <a:pPr marL="457200" indent="-457200">
              <a:buFont typeface="+mj-lt"/>
              <a:buAutoNum type="arabicPeriod"/>
            </a:pPr>
            <a:r>
              <a:rPr lang="en-US" sz="2800" dirty="0">
                <a:solidFill>
                  <a:schemeClr val="accent6"/>
                </a:solidFill>
              </a:rPr>
              <a:t>Taste and food quality evaluation</a:t>
            </a:r>
            <a:r>
              <a:rPr lang="en-US" sz="2800" dirty="0"/>
              <a:t> </a:t>
            </a:r>
            <a:r>
              <a:rPr lang="en-US" sz="2800" dirty="0">
                <a:solidFill>
                  <a:schemeClr val="accent6"/>
                </a:solidFill>
              </a:rPr>
              <a:t>and consumer acceptance studies </a:t>
            </a:r>
          </a:p>
          <a:p>
            <a:pPr marL="457200" indent="-457200">
              <a:buFont typeface="+mj-lt"/>
              <a:buAutoNum type="arabicPeriod"/>
            </a:pPr>
            <a:r>
              <a:rPr lang="en-US" sz="2800" i="1" dirty="0">
                <a:solidFill>
                  <a:schemeClr val="bg1">
                    <a:lumMod val="75000"/>
                  </a:schemeClr>
                </a:solidFill>
              </a:rPr>
              <a:t>Storage or maintenance for secondary research for which Broad Consent is required</a:t>
            </a:r>
          </a:p>
          <a:p>
            <a:pPr marL="457200" indent="-457200">
              <a:buFont typeface="+mj-lt"/>
              <a:buAutoNum type="arabicPeriod"/>
            </a:pPr>
            <a:r>
              <a:rPr lang="en-US" sz="2800" i="1" dirty="0">
                <a:solidFill>
                  <a:schemeClr val="bg1">
                    <a:lumMod val="75000"/>
                  </a:schemeClr>
                </a:solidFill>
              </a:rPr>
              <a:t>Secondary research for which Broad consent is required</a:t>
            </a:r>
            <a:endParaRPr lang="en-US" sz="2800" i="1" dirty="0">
              <a:solidFill>
                <a:schemeClr val="bg1">
                  <a:lumMod val="75000"/>
                </a:schemeClr>
              </a:solidFill>
              <a:latin typeface="Franklin Gothic Book"/>
            </a:endParaRPr>
          </a:p>
          <a:p>
            <a:pPr marL="0" indent="0">
              <a:buNone/>
            </a:pPr>
            <a:r>
              <a:rPr lang="en-US" sz="2200" dirty="0">
                <a:solidFill>
                  <a:schemeClr val="accent6"/>
                </a:solidFill>
                <a:latin typeface="Franklin Gothic Book"/>
              </a:rPr>
              <a:t>	*UNC doesn’t use category 4iii (More about this next week)</a:t>
            </a:r>
          </a:p>
          <a:p>
            <a:pPr marL="0" indent="0">
              <a:buNone/>
            </a:pPr>
            <a:endParaRPr lang="en-US" sz="3200" dirty="0">
              <a:solidFill>
                <a:schemeClr val="accent6"/>
              </a:solidFill>
              <a:latin typeface="Franklin Gothic Book"/>
            </a:endParaRPr>
          </a:p>
          <a:p>
            <a:endParaRPr lang="en-US" dirty="0"/>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7</a:t>
            </a:fld>
            <a:endParaRPr lang="en-US" dirty="0"/>
          </a:p>
        </p:txBody>
      </p:sp>
    </p:spTree>
    <p:extLst>
      <p:ext uri="{BB962C8B-B14F-4D97-AF65-F5344CB8AC3E}">
        <p14:creationId xmlns:p14="http://schemas.microsoft.com/office/powerpoint/2010/main" val="8326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2: Educational Tests, Surveys, Interviews, or Observations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85000" lnSpcReduction="10000"/>
          </a:bodyPr>
          <a:lstStyle/>
          <a:p>
            <a:pPr marL="0" indent="0">
              <a:buNone/>
            </a:pPr>
            <a:r>
              <a:rPr lang="en-US" sz="2800" dirty="0"/>
              <a:t>Research that only includes interactions involving educational tests (cognitive, diagnostic, aptitude, achievement), survey procedures, interview procedures, or observation of public behavior (including visual or auditory recording) if at least one of the following criteria is met: </a:t>
            </a:r>
          </a:p>
          <a:p>
            <a:pPr marL="0" indent="0">
              <a:buNone/>
            </a:pPr>
            <a:r>
              <a:rPr lang="en-US" sz="2800" dirty="0"/>
              <a:t>	</a:t>
            </a:r>
            <a:r>
              <a:rPr lang="en-US" sz="2300" dirty="0"/>
              <a:t>(i) The information obtained is recorded by the investigator in such a manner that the identity of the 	human subjects cannot readily be ascertained, directly or through identifiers linked to the subjects; </a:t>
            </a:r>
          </a:p>
          <a:p>
            <a:pPr marL="571500" indent="-571500">
              <a:buAutoNum type="romanLcParenBoth"/>
            </a:pPr>
            <a:endParaRPr lang="en-US" sz="2300" dirty="0"/>
          </a:p>
          <a:p>
            <a:pPr marL="0" indent="0">
              <a:buNone/>
            </a:pPr>
            <a:r>
              <a:rPr lang="en-US" sz="2300" dirty="0"/>
              <a:t>	(ii)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endParaRPr lang="en-US" sz="2300" dirty="0"/>
          </a:p>
          <a:p>
            <a:pPr marL="0" indent="0">
              <a:buNone/>
            </a:pPr>
            <a:r>
              <a:rPr lang="en-US" sz="2300" dirty="0"/>
              <a:t>	(iii) The information obtained is recorded by the investigator in such a manner that the identity of 	the human subjects can readily be ascertained, directly or through identifiers linked to the subjects, 	and an IRB conducts a limited IRB review to make the determination required by 46.111(a)(7).</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8</a:t>
            </a:fld>
            <a:endParaRPr lang="en-US" dirty="0"/>
          </a:p>
        </p:txBody>
      </p:sp>
    </p:spTree>
    <p:extLst>
      <p:ext uri="{BB962C8B-B14F-4D97-AF65-F5344CB8AC3E}">
        <p14:creationId xmlns:p14="http://schemas.microsoft.com/office/powerpoint/2010/main" val="103158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2: Educational Tests, Surveys, Interviews, or Observations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fontScale="85000" lnSpcReduction="10000"/>
          </a:bodyPr>
          <a:lstStyle/>
          <a:p>
            <a:pPr marL="0" indent="0">
              <a:buNone/>
            </a:pPr>
            <a:r>
              <a:rPr lang="en-US" sz="2800" dirty="0"/>
              <a:t>Research that </a:t>
            </a:r>
            <a:r>
              <a:rPr lang="en-US" sz="2800" dirty="0">
                <a:solidFill>
                  <a:schemeClr val="accent4">
                    <a:lumMod val="75000"/>
                  </a:schemeClr>
                </a:solidFill>
              </a:rPr>
              <a:t>only</a:t>
            </a:r>
            <a:r>
              <a:rPr lang="en-US" sz="2800" dirty="0"/>
              <a:t> includes interactions involving educational tests (cognitive, diagnostic, aptitude, achievement), survey procedures, </a:t>
            </a:r>
            <a:r>
              <a:rPr lang="en-US" sz="2800" dirty="0">
                <a:solidFill>
                  <a:schemeClr val="accent4">
                    <a:lumMod val="75000"/>
                  </a:schemeClr>
                </a:solidFill>
              </a:rPr>
              <a:t>interview procedures</a:t>
            </a:r>
            <a:r>
              <a:rPr lang="en-US" sz="2800" dirty="0"/>
              <a:t>, or </a:t>
            </a:r>
            <a:r>
              <a:rPr lang="en-US" sz="2800" dirty="0">
                <a:solidFill>
                  <a:schemeClr val="accent4">
                    <a:lumMod val="75000"/>
                  </a:schemeClr>
                </a:solidFill>
              </a:rPr>
              <a:t>observation of public behavior </a:t>
            </a:r>
            <a:r>
              <a:rPr lang="en-US" sz="2800" dirty="0"/>
              <a:t>(including visual or auditory recording) if at least one of the following criteria is met: </a:t>
            </a:r>
          </a:p>
          <a:p>
            <a:pPr marL="0" indent="0">
              <a:buNone/>
            </a:pPr>
            <a:r>
              <a:rPr lang="en-US" sz="2800" dirty="0"/>
              <a:t>	</a:t>
            </a:r>
            <a:r>
              <a:rPr lang="en-US" sz="2300" dirty="0"/>
              <a:t>(i) The information obtained is recorded by the investigator in such a manner that the identity of the 	human subjects cannot readily be ascertained, directly or through identifiers linked to the subjects; </a:t>
            </a:r>
          </a:p>
          <a:p>
            <a:pPr marL="571500" indent="-571500">
              <a:buAutoNum type="romanLcParenBoth"/>
            </a:pPr>
            <a:endParaRPr lang="en-US" sz="2300" dirty="0"/>
          </a:p>
          <a:p>
            <a:pPr marL="0" indent="0">
              <a:buNone/>
            </a:pPr>
            <a:r>
              <a:rPr lang="en-US" sz="2300" dirty="0"/>
              <a:t>	(ii) Any disclosure of the human subjects' responses outside the research would not reasonably 	place the subjects at risk of criminal or civil liability or be damaging to the 	subjects' financial 	standing, employability, educational advancement, or reputation; or </a:t>
            </a:r>
          </a:p>
          <a:p>
            <a:pPr marL="0" indent="0">
              <a:buNone/>
            </a:pPr>
            <a:endParaRPr lang="en-US" sz="2300" dirty="0"/>
          </a:p>
          <a:p>
            <a:pPr marL="0" indent="0">
              <a:buNone/>
            </a:pPr>
            <a:r>
              <a:rPr lang="en-US" sz="2300" dirty="0"/>
              <a:t>	(iii) The information obtained is recorded by the investigator in such a manner that the identity of 	the human subjects can readily be ascertained, directly or through identifiers linked to the subjects, 	and an IRB conducts a limited IRB review to make the determination required by 46.111(a)(7).</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9</a:t>
            </a:fld>
            <a:endParaRPr lang="en-US" dirty="0"/>
          </a:p>
        </p:txBody>
      </p:sp>
      <p:sp>
        <p:nvSpPr>
          <p:cNvPr id="6" name="Speech Bubble: Rectangle 5">
            <a:extLst>
              <a:ext uri="{FF2B5EF4-FFF2-40B4-BE49-F238E27FC236}">
                <a16:creationId xmlns:a16="http://schemas.microsoft.com/office/drawing/2014/main" id="{5ABC7CBB-C147-819E-35D0-3578D394938F}"/>
              </a:ext>
            </a:extLst>
          </p:cNvPr>
          <p:cNvSpPr/>
          <p:nvPr/>
        </p:nvSpPr>
        <p:spPr>
          <a:xfrm>
            <a:off x="4288283" y="62195"/>
            <a:ext cx="4444181" cy="1013884"/>
          </a:xfrm>
          <a:prstGeom prst="wedgeRectCallout">
            <a:avLst>
              <a:gd name="adj1" fmla="val -85988"/>
              <a:gd name="adj2" fmla="val 8778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If other data collection methods are used in addition to these, the study may not qualify for exemption</a:t>
            </a:r>
          </a:p>
        </p:txBody>
      </p:sp>
      <p:sp>
        <p:nvSpPr>
          <p:cNvPr id="7" name="Speech Bubble: Rectangle 6">
            <a:extLst>
              <a:ext uri="{FF2B5EF4-FFF2-40B4-BE49-F238E27FC236}">
                <a16:creationId xmlns:a16="http://schemas.microsoft.com/office/drawing/2014/main" id="{F2891CFF-F823-955C-AF2A-E4A062B0F2CE}"/>
              </a:ext>
            </a:extLst>
          </p:cNvPr>
          <p:cNvSpPr/>
          <p:nvPr/>
        </p:nvSpPr>
        <p:spPr>
          <a:xfrm>
            <a:off x="8477329" y="2396325"/>
            <a:ext cx="2298825" cy="661507"/>
          </a:xfrm>
          <a:prstGeom prst="wedgeRectCallout">
            <a:avLst>
              <a:gd name="adj1" fmla="val -40103"/>
              <a:gd name="adj2" fmla="val -1168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Includes focus groups</a:t>
            </a:r>
          </a:p>
        </p:txBody>
      </p:sp>
      <p:sp>
        <p:nvSpPr>
          <p:cNvPr id="8" name="Speech Bubble: Rectangle 7">
            <a:extLst>
              <a:ext uri="{FF2B5EF4-FFF2-40B4-BE49-F238E27FC236}">
                <a16:creationId xmlns:a16="http://schemas.microsoft.com/office/drawing/2014/main" id="{D31BFBE5-DED7-8D56-C59F-34561563E7F8}"/>
              </a:ext>
            </a:extLst>
          </p:cNvPr>
          <p:cNvSpPr/>
          <p:nvPr/>
        </p:nvSpPr>
        <p:spPr>
          <a:xfrm>
            <a:off x="3142825" y="3622613"/>
            <a:ext cx="4444181" cy="1608148"/>
          </a:xfrm>
          <a:prstGeom prst="wedgeRectCallout">
            <a:avLst>
              <a:gd name="adj1" fmla="val -57006"/>
              <a:gd name="adj2" fmla="val -135762"/>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What’s considered public? </a:t>
            </a:r>
          </a:p>
          <a:p>
            <a:pPr marL="285750" indent="-285750">
              <a:buFontTx/>
              <a:buChar char="-"/>
            </a:pPr>
            <a:r>
              <a:rPr lang="en-US" dirty="0"/>
              <a:t>Anywhere that doesn’t require any special permissions to access</a:t>
            </a:r>
          </a:p>
          <a:p>
            <a:pPr marL="285750" indent="-285750">
              <a:buFontTx/>
              <a:buChar char="-"/>
            </a:pPr>
            <a:r>
              <a:rPr lang="en-US" dirty="0"/>
              <a:t>The subject doesn’t have a reasonable expectation of privacy</a:t>
            </a:r>
          </a:p>
        </p:txBody>
      </p:sp>
    </p:spTree>
    <p:extLst>
      <p:ext uri="{BB962C8B-B14F-4D97-AF65-F5344CB8AC3E}">
        <p14:creationId xmlns:p14="http://schemas.microsoft.com/office/powerpoint/2010/main" val="330844886"/>
      </p:ext>
    </p:extLst>
  </p:cSld>
  <p:clrMapOvr>
    <a:masterClrMapping/>
  </p:clrMapOvr>
</p:sld>
</file>

<file path=ppt/theme/theme1.xml><?xml version="1.0" encoding="utf-8"?>
<a:theme xmlns:a="http://schemas.openxmlformats.org/drawingml/2006/main" name="Text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sing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76A19F0C8E94B9F0C59D443462E33" ma:contentTypeVersion="8" ma:contentTypeDescription="Create a new document." ma:contentTypeScope="" ma:versionID="1d7e6f79f67a552b9affbe3406382afb">
  <xsd:schema xmlns:xsd="http://www.w3.org/2001/XMLSchema" xmlns:xs="http://www.w3.org/2001/XMLSchema" xmlns:p="http://schemas.microsoft.com/office/2006/metadata/properties" xmlns:ns2="68331219-3da3-4017-9e6f-bae5fe85020b" xmlns:ns3="8a85ce7f-8f0b-4e00-8972-c86953f1607c" targetNamespace="http://schemas.microsoft.com/office/2006/metadata/properties" ma:root="true" ma:fieldsID="5debbc9770a7ea22359109fc846f8da9" ns2:_="" ns3:_="">
    <xsd:import namespace="68331219-3da3-4017-9e6f-bae5fe85020b"/>
    <xsd:import namespace="8a85ce7f-8f0b-4e00-8972-c86953f160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31219-3da3-4017-9e6f-bae5fe8502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85ce7f-8f0b-4e00-8972-c86953f160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1FE14F-DAD9-40FC-AFED-860CE16D91AA}"/>
</file>

<file path=customXml/itemProps2.xml><?xml version="1.0" encoding="utf-8"?>
<ds:datastoreItem xmlns:ds="http://schemas.openxmlformats.org/officeDocument/2006/customXml" ds:itemID="{4E955BFE-4A4E-415D-9FFD-0E3FE1EB2E64}"/>
</file>

<file path=customXml/itemProps3.xml><?xml version="1.0" encoding="utf-8"?>
<ds:datastoreItem xmlns:ds="http://schemas.openxmlformats.org/officeDocument/2006/customXml" ds:itemID="{B696ED05-785E-414D-95EE-1A3B064E3D38}"/>
</file>

<file path=docProps/app.xml><?xml version="1.0" encoding="utf-8"?>
<Properties xmlns="http://schemas.openxmlformats.org/officeDocument/2006/extended-properties" xmlns:vt="http://schemas.openxmlformats.org/officeDocument/2006/docPropsVTypes">
  <TotalTime>5164</TotalTime>
  <Words>6473</Words>
  <Application>Microsoft Office PowerPoint</Application>
  <PresentationFormat>Widescreen</PresentationFormat>
  <Paragraphs>435</Paragraphs>
  <Slides>43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Arial</vt:lpstr>
      <vt:lpstr>Calibri</vt:lpstr>
      <vt:lpstr>Franklin Gothic Book</vt:lpstr>
      <vt:lpstr>Franklin Gothic Medium</vt:lpstr>
      <vt:lpstr>Helvetica</vt:lpstr>
      <vt:lpstr>Text Slide</vt:lpstr>
      <vt:lpstr>Title Slide</vt:lpstr>
      <vt:lpstr>Closing Slide</vt:lpstr>
      <vt:lpstr>  Exempt Research</vt:lpstr>
      <vt:lpstr>Today’s agenda</vt:lpstr>
      <vt:lpstr>What is Exempt Human Subjects Research?</vt:lpstr>
      <vt:lpstr>Who Makes Exempt Research Determinations?</vt:lpstr>
      <vt:lpstr>What Information do IRBs Need to Make Exempt Research Determinations?</vt:lpstr>
      <vt:lpstr>Categories of Exempt Review 45 CFR 46.104(d)</vt:lpstr>
      <vt:lpstr>Categories of Exempt Review 45 CFR 46.104(d)</vt:lpstr>
      <vt:lpstr>Exemption 2: Educational Tests, Surveys, Interviews, or Observations</vt:lpstr>
      <vt:lpstr>Exemption 2: Educational Tests, Surveys, Interviews, or Observations</vt:lpstr>
      <vt:lpstr>Exemption 2: Educational Tests, Surveys, Interviews, or Observations</vt:lpstr>
      <vt:lpstr>Exemption 2: Educational Tests, Surveys, Interviews, or Observations</vt:lpstr>
      <vt:lpstr>Exemption 2: Educational Tests, Surveys, Interviews, or Observations</vt:lpstr>
      <vt:lpstr>Exemption 2: Educational Tests, Surveys, Interviews, or Observations</vt:lpstr>
      <vt:lpstr>Exemption &amp; Vulnerable Populations</vt:lpstr>
      <vt:lpstr>Exemption 3: Benign Behavioral Interventions Including Adults</vt:lpstr>
      <vt:lpstr>Exemption 3: Benign Behavioral Interventions Including Adults</vt:lpstr>
      <vt:lpstr>Exemption 3: Benign Behavioral Interventions Including Adults</vt:lpstr>
      <vt:lpstr>Exemption 3: Benign Behavioral Interventions Including Adults</vt:lpstr>
      <vt:lpstr>Exemption 3 &amp; Withholding/Deception</vt:lpstr>
      <vt:lpstr>Exemption 3 &amp; Withholding/Deception</vt:lpstr>
      <vt:lpstr>Exemption &amp; Limited IRB Review</vt:lpstr>
      <vt:lpstr>Exemption &amp; Limited IRB Review</vt:lpstr>
      <vt:lpstr> </vt:lpstr>
      <vt:lpstr> </vt:lpstr>
      <vt:lpstr>Example #1</vt:lpstr>
      <vt:lpstr>Example #1</vt:lpstr>
      <vt:lpstr>Example #2</vt:lpstr>
      <vt:lpstr>Example #2</vt:lpstr>
      <vt:lpstr>Example #3</vt:lpstr>
      <vt:lpstr>Example #3</vt:lpstr>
      <vt:lpstr>Example #4</vt:lpstr>
      <vt:lpstr>Example #4</vt:lpstr>
      <vt:lpstr>Example #4</vt:lpstr>
      <vt:lpstr>Withholding/Deception</vt:lpstr>
      <vt:lpstr>Withholding/Deception</vt:lpstr>
      <vt:lpstr> </vt:lpstr>
      <vt:lpstr>What exempt category is this?</vt:lpstr>
      <vt:lpstr>What exempt category is this?</vt:lpstr>
      <vt:lpstr>What exempt category is this?</vt:lpstr>
      <vt:lpstr>What exempt category is this?</vt:lpstr>
      <vt:lpstr>What exempt category is this?</vt:lpstr>
      <vt:lpstr>Practical reminders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the determination be?</dc:title>
  <dc:creator>Pastore Rampazzo, Marina</dc:creator>
  <cp:lastModifiedBy>Cantrell, Celeste D</cp:lastModifiedBy>
  <cp:revision>108</cp:revision>
  <dcterms:created xsi:type="dcterms:W3CDTF">2021-01-04T18:01:31Z</dcterms:created>
  <dcterms:modified xsi:type="dcterms:W3CDTF">2022-09-21T20:09:09Z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0x01010068176A19F0C8E94B9F0C59D443462E33</vt:lpwstr>
  </property>
</Properties>
</file>