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Lst>
  <p:notesMasterIdLst>
    <p:notesMasterId r:id="rId25"/>
  </p:notesMasterIdLst>
  <p:sldIdLst>
    <p:sldId id="352" r:id="rId4"/>
    <p:sldId id="372" r:id="rId5"/>
    <p:sldId id="418" r:id="rId6"/>
    <p:sldId id="419" r:id="rId7"/>
    <p:sldId id="406" r:id="rId8"/>
    <p:sldId id="417" r:id="rId9"/>
    <p:sldId id="416" r:id="rId10"/>
    <p:sldId id="409" r:id="rId11"/>
    <p:sldId id="407" r:id="rId12"/>
    <p:sldId id="408" r:id="rId13"/>
    <p:sldId id="414" r:id="rId14"/>
    <p:sldId id="411" r:id="rId15"/>
    <p:sldId id="412" r:id="rId16"/>
    <p:sldId id="415" r:id="rId17"/>
    <p:sldId id="420" r:id="rId18"/>
    <p:sldId id="394" r:id="rId19"/>
    <p:sldId id="396" r:id="rId20"/>
    <p:sldId id="410" r:id="rId21"/>
    <p:sldId id="379" r:id="rId22"/>
    <p:sldId id="369" r:id="rId23"/>
    <p:sldId id="3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5076" autoAdjust="0"/>
  </p:normalViewPr>
  <p:slideViewPr>
    <p:cSldViewPr snapToGrid="0">
      <p:cViewPr varScale="1">
        <p:scale>
          <a:sx n="97" d="100"/>
          <a:sy n="97"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5E6D-623D-4FA4-ACEA-9809F0902FB8}" type="datetimeFigureOut">
              <a:rPr lang="en-US" smtClean="0"/>
              <a:t>03-Oct-22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FBAA-BEDD-4555-B88F-40F6D9E0C8E8}" type="slidenum">
              <a:rPr lang="en-US" smtClean="0"/>
              <a:t>‹#›</a:t>
            </a:fld>
            <a:endParaRPr lang="en-US" dirty="0"/>
          </a:p>
        </p:txBody>
      </p:sp>
    </p:spTree>
    <p:extLst>
      <p:ext uri="{BB962C8B-B14F-4D97-AF65-F5344CB8AC3E}">
        <p14:creationId xmlns:p14="http://schemas.microsoft.com/office/powerpoint/2010/main" val="67936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 NOT being conducted under an Investigational New Drug (IND) application or Investigational Device Exemption (IDE) application. These are normally studies using approved drugs, being used accordingly to the label. Devices that are cleared/approved and use accordingly to label. </a:t>
            </a:r>
          </a:p>
          <a:p>
            <a:endParaRPr lang="en-US" dirty="0"/>
          </a:p>
          <a:p>
            <a:r>
              <a:rPr lang="en-US" dirty="0"/>
              <a:t>Category 2 – There some limits for the amount and the frequency of the blood draws – we need to consider the population being studied, consider age, weight, health of the subjects.</a:t>
            </a:r>
          </a:p>
          <a:p>
            <a:endParaRPr lang="en-US" dirty="0"/>
          </a:p>
          <a:p>
            <a:r>
              <a:rPr lang="en-US" dirty="0"/>
              <a:t>Category 3 – Prospective collection of specimens – saliva, stool samples, hair and nail clippings, deciduous teeth at time of exfoliation or if patient care indicates the need to extract (this is valid for permanent teeth), placenta removed at delivery, etc.</a:t>
            </a:r>
          </a:p>
          <a:p>
            <a:endParaRPr lang="en-US" dirty="0"/>
          </a:p>
          <a:p>
            <a:r>
              <a:rPr lang="en-US" dirty="0"/>
              <a:t>Category 4 - </a:t>
            </a:r>
            <a:r>
              <a:rPr lang="en-US" sz="1200" b="0" dirty="0">
                <a:effectLst/>
                <a:latin typeface="Calibri Light" panose="020F0302020204030204" pitchFamily="34" charset="0"/>
              </a:rPr>
              <a:t>Collection of data through noninvasive procedures (not involving general anesthesia or sedation) routinely employed in clinical practice, excluding procedures involving x-rays or microwaves. Where medical devices are employed, they must be cleared/approved for marketing.</a:t>
            </a:r>
          </a:p>
          <a:p>
            <a:endParaRPr lang="en-US" sz="1200" b="0" dirty="0">
              <a:effectLst/>
              <a:latin typeface="Calibri Light" panose="020F0302020204030204" pitchFamily="34" charset="0"/>
            </a:endParaRPr>
          </a:p>
          <a:p>
            <a:r>
              <a:rPr lang="en-US" sz="1200" b="0" dirty="0">
                <a:effectLst/>
                <a:latin typeface="Calibri Light" panose="020F0302020204030204" pitchFamily="34" charset="0"/>
              </a:rPr>
              <a:t>Category 5 - Research involving materials (data, documents, records, or specimens) that have been collected, or will be collected solely for nonresearch purposes (such as medical treatment or diagnosis). </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Category 6 - </a:t>
            </a:r>
            <a:r>
              <a:rPr lang="en-US" sz="1200" dirty="0">
                <a:effectLst/>
                <a:latin typeface="Calibri Light" panose="020F0302020204030204" pitchFamily="34" charset="0"/>
              </a:rPr>
              <a:t>Collection of data from voice, video, digital, or image recordings made for research purposes.</a:t>
            </a:r>
          </a:p>
          <a:p>
            <a:endParaRPr lang="en-US" b="0" dirty="0"/>
          </a:p>
          <a:p>
            <a:r>
              <a:rPr lang="en-US" b="0" dirty="0"/>
              <a:t>Category 7 - </a:t>
            </a:r>
            <a:r>
              <a:rPr lang="en-US" sz="1200" b="0" dirty="0">
                <a:effectLst/>
                <a:latin typeface="Calibri Light" panose="020F0302020204030204" pitchFamily="34" charset="0"/>
              </a:rPr>
              <a:t>Research on individual or group characteristics or behavior (including, but not limited to, research on perception, cognition, motivation, identity, language, communication, cultural beliefs or practices, and social behavior) or research employing survey, interview, oral history, focus group, program evaluation, human factors evaluation, or quality assurance methodologies. </a:t>
            </a:r>
          </a:p>
          <a:p>
            <a:endParaRPr lang="en-US" sz="1200" b="0" dirty="0">
              <a:effectLst/>
              <a:latin typeface="Calibri Light" panose="020F0302020204030204" pitchFamily="34" charset="0"/>
            </a:endParaRPr>
          </a:p>
          <a:p>
            <a:pPr marL="0" indent="0">
              <a:buNone/>
            </a:pPr>
            <a:r>
              <a:rPr lang="en-US" sz="1200" b="0" dirty="0">
                <a:effectLst/>
                <a:latin typeface="Calibri Light" panose="020F0302020204030204" pitchFamily="34" charset="0"/>
              </a:rPr>
              <a:t>Category 8 – </a:t>
            </a:r>
            <a:r>
              <a:rPr lang="en-US" sz="1100" dirty="0">
                <a:solidFill>
                  <a:schemeClr val="accent6"/>
                </a:solidFill>
                <a:latin typeface="Franklin Gothic Book"/>
              </a:rPr>
              <a:t>Continuing review of research previously approved by the convened IRB where:  (a) only-follow-up remains, (b) no subjects enrolled, and no additional risks have been identified or (c) only data analysis remains.</a:t>
            </a:r>
            <a:endParaRPr lang="en-US" sz="1100" dirty="0">
              <a:solidFill>
                <a:schemeClr val="accent6"/>
              </a:solidFill>
            </a:endParaRPr>
          </a:p>
          <a:p>
            <a:endParaRPr lang="en-US" sz="1200" b="0" dirty="0">
              <a:effectLst/>
              <a:latin typeface="Calibri Light" panose="020F0302020204030204" pitchFamily="34" charset="0"/>
            </a:endParaRPr>
          </a:p>
          <a:p>
            <a:r>
              <a:rPr lang="en-US" sz="1200" b="0" dirty="0">
                <a:effectLst/>
                <a:latin typeface="Calibri Light" panose="020F0302020204030204" pitchFamily="34" charset="0"/>
              </a:rPr>
              <a:t>Category 9 - Continuing review of research not conducted under an investigational new drug application or investigational device exemption where categories two (2) through eight (8) do not apply but the IRB has determined and documented at a convened meeting that the research involves no greater than minimal risk and no additional risks have been identified.</a:t>
            </a:r>
          </a:p>
          <a:p>
            <a:r>
              <a:rPr lang="en-US" sz="1200" b="1" dirty="0">
                <a:effectLst/>
                <a:latin typeface="Calibri Light" panose="020F0302020204030204" pitchFamily="34" charset="0"/>
              </a:rPr>
              <a:t>This category typically applies to protocols that are clearly minimal risk but did not fit an existing expedited category at the time of initial review.</a:t>
            </a:r>
            <a:endParaRPr lang="en-US" b="1" dirty="0"/>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2</a:t>
            </a:fld>
            <a:endParaRPr lang="en-US" dirty="0"/>
          </a:p>
        </p:txBody>
      </p:sp>
    </p:spTree>
    <p:extLst>
      <p:ext uri="{BB962C8B-B14F-4D97-AF65-F5344CB8AC3E}">
        <p14:creationId xmlns:p14="http://schemas.microsoft.com/office/powerpoint/2010/main" val="177428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how COVID samples are collected – nasopharyngeal swab and oropharyngeal swab. </a:t>
            </a:r>
          </a:p>
        </p:txBody>
      </p:sp>
      <p:sp>
        <p:nvSpPr>
          <p:cNvPr id="4" name="Slide Number Placeholder 3"/>
          <p:cNvSpPr>
            <a:spLocks noGrp="1"/>
          </p:cNvSpPr>
          <p:nvPr>
            <p:ph type="sldNum" sz="quarter" idx="5"/>
          </p:nvPr>
        </p:nvSpPr>
        <p:spPr/>
        <p:txBody>
          <a:bodyPr/>
          <a:lstStyle/>
          <a:p>
            <a:fld id="{2527FBAA-BEDD-4555-B88F-40F6D9E0C8E8}" type="slidenum">
              <a:rPr lang="en-US" smtClean="0"/>
              <a:t>14</a:t>
            </a:fld>
            <a:endParaRPr lang="en-US" dirty="0"/>
          </a:p>
        </p:txBody>
      </p:sp>
    </p:spTree>
    <p:extLst>
      <p:ext uri="{BB962C8B-B14F-4D97-AF65-F5344CB8AC3E}">
        <p14:creationId xmlns:p14="http://schemas.microsoft.com/office/powerpoint/2010/main" val="231261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HIPAA – Health Insurance Portability and Accountability Act</a:t>
            </a:r>
          </a:p>
          <a:p>
            <a:endParaRPr lang="en-US" dirty="0"/>
          </a:p>
          <a:p>
            <a:r>
              <a:rPr lang="en-US" dirty="0"/>
              <a:t>This information is recorded on section B.2 of the IRB application.</a:t>
            </a:r>
          </a:p>
          <a:p>
            <a:r>
              <a:rPr lang="en-US" dirty="0"/>
              <a:t>Need to identify subjects with a specific condition, limited to a certain age…</a:t>
            </a:r>
          </a:p>
          <a:p>
            <a:r>
              <a:rPr lang="en-US" dirty="0"/>
              <a:t>If investigators want to maintain the data collected as part of the LHW, then will need the subjects to also sign a HIPAA authorization.</a:t>
            </a:r>
          </a:p>
        </p:txBody>
      </p:sp>
      <p:sp>
        <p:nvSpPr>
          <p:cNvPr id="4" name="Slide Number Placeholder 3"/>
          <p:cNvSpPr>
            <a:spLocks noGrp="1"/>
          </p:cNvSpPr>
          <p:nvPr>
            <p:ph type="sldNum" sz="quarter" idx="5"/>
          </p:nvPr>
        </p:nvSpPr>
        <p:spPr/>
        <p:txBody>
          <a:bodyPr/>
          <a:lstStyle/>
          <a:p>
            <a:fld id="{2527FBAA-BEDD-4555-B88F-40F6D9E0C8E8}" type="slidenum">
              <a:rPr lang="en-US" smtClean="0"/>
              <a:t>15</a:t>
            </a:fld>
            <a:endParaRPr lang="en-US" dirty="0"/>
          </a:p>
        </p:txBody>
      </p:sp>
    </p:spTree>
    <p:extLst>
      <p:ext uri="{BB962C8B-B14F-4D97-AF65-F5344CB8AC3E}">
        <p14:creationId xmlns:p14="http://schemas.microsoft.com/office/powerpoint/2010/main" val="377138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False – Does not meet criteria for “volume”, as cancer patients are considered “unhealthy”.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False – Expedited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False – FB review as it exceeds the minimal risk as it penetrates or pierce the skin. Need to ensure the person performing the procedure is qualified and the location is set up such that if the subject has a negative reaction (anaphylaxis, etc.) it can be handled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No – If increasing anesthesia to conduct research procedures, then the study requires FB review.</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16</a:t>
            </a:fld>
            <a:endParaRPr lang="en-US" dirty="0"/>
          </a:p>
        </p:txBody>
      </p:sp>
    </p:spTree>
    <p:extLst>
      <p:ext uri="{BB962C8B-B14F-4D97-AF65-F5344CB8AC3E}">
        <p14:creationId xmlns:p14="http://schemas.microsoft.com/office/powerpoint/2010/main" val="32335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True – Expedited 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depends – If the catheter is being placed for collection of urine samples for research purposes, then needs FB review. However, if the catheter is will be placed as part of the SoC, and an additional urine sample will be obtained for research purposes, then this can be reviewed under category 3.</a:t>
            </a:r>
          </a:p>
          <a:p>
            <a:pPr marL="228600" indent="-228600">
              <a:buAutoNum type="arabicPeriod"/>
            </a:pPr>
            <a:r>
              <a:rPr lang="en-US" dirty="0"/>
              <a:t>False – Does not meet criteria for “frequency”.</a:t>
            </a:r>
          </a:p>
          <a:p>
            <a:pPr marL="228600" indent="-228600">
              <a:buAutoNum type="arabicPeriod"/>
            </a:pPr>
            <a:r>
              <a:rPr lang="en-US" dirty="0"/>
              <a:t>False – Bone marrow aspirations are invasive and require FB review.</a:t>
            </a:r>
          </a:p>
        </p:txBody>
      </p:sp>
      <p:sp>
        <p:nvSpPr>
          <p:cNvPr id="4" name="Slide Number Placeholder 3"/>
          <p:cNvSpPr>
            <a:spLocks noGrp="1"/>
          </p:cNvSpPr>
          <p:nvPr>
            <p:ph type="sldNum" sz="quarter" idx="5"/>
          </p:nvPr>
        </p:nvSpPr>
        <p:spPr/>
        <p:txBody>
          <a:bodyPr/>
          <a:lstStyle/>
          <a:p>
            <a:fld id="{2527FBAA-BEDD-4555-B88F-40F6D9E0C8E8}" type="slidenum">
              <a:rPr lang="en-US" smtClean="0"/>
              <a:t>17</a:t>
            </a:fld>
            <a:endParaRPr lang="en-US" dirty="0"/>
          </a:p>
        </p:txBody>
      </p:sp>
    </p:spTree>
    <p:extLst>
      <p:ext uri="{BB962C8B-B14F-4D97-AF65-F5344CB8AC3E}">
        <p14:creationId xmlns:p14="http://schemas.microsoft.com/office/powerpoint/2010/main" val="58891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False – Need Full Board review. Leukapheresis is a procedure where the doctor will insert two intravenous (IV) lines into patient’s body. One IV line will remove blood while the other will carry the cleaned blood back to the body.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True – Nasal swabs are not invasive and can be reviewed under Expedited category 3.</a:t>
            </a:r>
          </a:p>
          <a:p>
            <a:pPr marL="228600" indent="-228600">
              <a:buAutoNum type="arabicPeriod"/>
            </a:pPr>
            <a:r>
              <a:rPr lang="en-US" dirty="0"/>
              <a:t>Expedited category 5 – Leftover samples collected for a different purpose other than research.</a:t>
            </a:r>
          </a:p>
        </p:txBody>
      </p:sp>
      <p:sp>
        <p:nvSpPr>
          <p:cNvPr id="4" name="Slide Number Placeholder 3"/>
          <p:cNvSpPr>
            <a:spLocks noGrp="1"/>
          </p:cNvSpPr>
          <p:nvPr>
            <p:ph type="sldNum" sz="quarter" idx="5"/>
          </p:nvPr>
        </p:nvSpPr>
        <p:spPr/>
        <p:txBody>
          <a:bodyPr/>
          <a:lstStyle/>
          <a:p>
            <a:fld id="{2527FBAA-BEDD-4555-B88F-40F6D9E0C8E8}" type="slidenum">
              <a:rPr lang="en-US" smtClean="0"/>
              <a:t>18</a:t>
            </a:fld>
            <a:endParaRPr lang="en-US" dirty="0"/>
          </a:p>
        </p:txBody>
      </p:sp>
    </p:spTree>
    <p:extLst>
      <p:ext uri="{BB962C8B-B14F-4D97-AF65-F5344CB8AC3E}">
        <p14:creationId xmlns:p14="http://schemas.microsoft.com/office/powerpoint/2010/main" val="36278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subjects: Cannot exceed 550 ml total in an 8-week period – Cannot draw more frequently than 2 times per week.</a:t>
            </a:r>
          </a:p>
          <a:p>
            <a:endParaRPr lang="en-US" dirty="0"/>
          </a:p>
          <a:p>
            <a:r>
              <a:rPr lang="en-US" dirty="0"/>
              <a:t>Unhealthy subjects Cannot exceed 50 ml total in an 8-week period - Cannot draw more frequently than 2 times per week.</a:t>
            </a:r>
          </a:p>
          <a:p>
            <a:endParaRPr lang="en-US" dirty="0"/>
          </a:p>
          <a:p>
            <a:r>
              <a:rPr lang="en-US" dirty="0"/>
              <a:t>Children subjects: Cannot exceed 3 ml per kg total in an 8-week period - Cannot draw more frequently than 2 times per week (Consider age and weight).</a:t>
            </a:r>
          </a:p>
          <a:p>
            <a:endParaRPr lang="en-US" dirty="0"/>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5</a:t>
            </a:fld>
            <a:endParaRPr lang="en-US" dirty="0"/>
          </a:p>
        </p:txBody>
      </p:sp>
    </p:spTree>
    <p:extLst>
      <p:ext uri="{BB962C8B-B14F-4D97-AF65-F5344CB8AC3E}">
        <p14:creationId xmlns:p14="http://schemas.microsoft.com/office/powerpoint/2010/main" val="301507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determine if a subject is healthy? If unsure, please reach out to the Chair of the Day (COD).</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Chronic conditions – need to assess if the subject could be considered “healthy” at the moment. (Diabetes, Crohn’s disease)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Cancer subjects – considered unhealthy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HIV Human Immunodeficiency Virus) – does not make the subjects unhealthy, however, if they have AIDS (Acquired Immune Deficiency Syndrome) they are considered unhealthy. </a:t>
            </a:r>
          </a:p>
          <a:p>
            <a:pPr marL="628650" lvl="1" indent="-171450">
              <a:buFontTx/>
              <a:buChar char="-"/>
            </a:pPr>
            <a:r>
              <a:rPr lang="en-US" dirty="0"/>
              <a:t>AIDS - Medical condition – immune system is too weak to fight infections.</a:t>
            </a:r>
          </a:p>
          <a:p>
            <a:pPr marL="628650" lvl="1" indent="-171450">
              <a:buFontTx/>
              <a:buChar char="-"/>
            </a:pPr>
            <a:r>
              <a:rPr lang="en-US" dirty="0"/>
              <a:t>HIV – Virus which attacks the immune system. </a:t>
            </a:r>
          </a:p>
          <a:p>
            <a:pPr marL="457200" lvl="1"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6</a:t>
            </a:fld>
            <a:endParaRPr lang="en-US" dirty="0"/>
          </a:p>
        </p:txBody>
      </p:sp>
    </p:spTree>
    <p:extLst>
      <p:ext uri="{BB962C8B-B14F-4D97-AF65-F5344CB8AC3E}">
        <p14:creationId xmlns:p14="http://schemas.microsoft.com/office/powerpoint/2010/main" val="255763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Population</a:t>
            </a:r>
          </a:p>
          <a:p>
            <a:pPr marL="171450" indent="-171450">
              <a:buFontTx/>
              <a:buChar char="-"/>
            </a:pPr>
            <a:r>
              <a:rPr lang="en-US" dirty="0"/>
              <a:t>Collection procedure – finger stick, heel stick, ear stick, venipuncture – Is this appropriate for this population?</a:t>
            </a:r>
          </a:p>
          <a:p>
            <a:pPr marL="171450" indent="-171450">
              <a:buFontTx/>
              <a:buChar char="-"/>
            </a:pPr>
            <a:r>
              <a:rPr lang="en-US" dirty="0"/>
              <a:t>Amount of blood to be collected</a:t>
            </a:r>
          </a:p>
          <a:p>
            <a:pPr marL="171450" indent="-171450">
              <a:buFontTx/>
              <a:buChar char="-"/>
            </a:pPr>
            <a:r>
              <a:rPr lang="en-US" dirty="0"/>
              <a:t>Frequency</a:t>
            </a:r>
          </a:p>
        </p:txBody>
      </p:sp>
      <p:sp>
        <p:nvSpPr>
          <p:cNvPr id="4" name="Slide Number Placeholder 3"/>
          <p:cNvSpPr>
            <a:spLocks noGrp="1"/>
          </p:cNvSpPr>
          <p:nvPr>
            <p:ph type="sldNum" sz="quarter" idx="5"/>
          </p:nvPr>
        </p:nvSpPr>
        <p:spPr/>
        <p:txBody>
          <a:bodyPr/>
          <a:lstStyle/>
          <a:p>
            <a:fld id="{2527FBAA-BEDD-4555-B88F-40F6D9E0C8E8}" type="slidenum">
              <a:rPr lang="en-US" smtClean="0"/>
              <a:t>7</a:t>
            </a:fld>
            <a:endParaRPr lang="en-US" dirty="0"/>
          </a:p>
        </p:txBody>
      </p:sp>
    </p:spTree>
    <p:extLst>
      <p:ext uri="{BB962C8B-B14F-4D97-AF65-F5344CB8AC3E}">
        <p14:creationId xmlns:p14="http://schemas.microsoft.com/office/powerpoint/2010/main" val="192780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9</a:t>
            </a:fld>
            <a:endParaRPr lang="en-US" dirty="0"/>
          </a:p>
        </p:txBody>
      </p:sp>
    </p:spTree>
    <p:extLst>
      <p:ext uri="{BB962C8B-B14F-4D97-AF65-F5344CB8AC3E}">
        <p14:creationId xmlns:p14="http://schemas.microsoft.com/office/powerpoint/2010/main" val="4273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10</a:t>
            </a:fld>
            <a:endParaRPr lang="en-US" dirty="0"/>
          </a:p>
        </p:txBody>
      </p:sp>
    </p:spTree>
    <p:extLst>
      <p:ext uri="{BB962C8B-B14F-4D97-AF65-F5344CB8AC3E}">
        <p14:creationId xmlns:p14="http://schemas.microsoft.com/office/powerpoint/2010/main" val="367770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Oropharyngeal swab – Invasive – Full Board</a:t>
            </a:r>
          </a:p>
          <a:p>
            <a:pPr marL="0" indent="0">
              <a:buNone/>
            </a:pPr>
            <a:r>
              <a:rPr lang="en-US" dirty="0"/>
              <a:t>Oral swab – Noninvasive – Expedited Category 3</a:t>
            </a:r>
          </a:p>
        </p:txBody>
      </p:sp>
      <p:sp>
        <p:nvSpPr>
          <p:cNvPr id="4" name="Slide Number Placeholder 3"/>
          <p:cNvSpPr>
            <a:spLocks noGrp="1"/>
          </p:cNvSpPr>
          <p:nvPr>
            <p:ph type="sldNum" sz="quarter" idx="5"/>
          </p:nvPr>
        </p:nvSpPr>
        <p:spPr/>
        <p:txBody>
          <a:bodyPr/>
          <a:lstStyle/>
          <a:p>
            <a:fld id="{2527FBAA-BEDD-4555-B88F-40F6D9E0C8E8}" type="slidenum">
              <a:rPr lang="en-US" smtClean="0"/>
              <a:t>11</a:t>
            </a:fld>
            <a:endParaRPr lang="en-US" dirty="0"/>
          </a:p>
        </p:txBody>
      </p:sp>
    </p:spTree>
    <p:extLst>
      <p:ext uri="{BB962C8B-B14F-4D97-AF65-F5344CB8AC3E}">
        <p14:creationId xmlns:p14="http://schemas.microsoft.com/office/powerpoint/2010/main" val="163214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800" b="0" dirty="0">
                <a:effectLst/>
                <a:latin typeface="Calibri Light" panose="020F0302020204030204" pitchFamily="34" charset="0"/>
              </a:rPr>
              <a:t>When talking about nasal/nasopharyngeal swabs – remember that “nares” can be defined differently….</a:t>
            </a:r>
          </a:p>
          <a:p>
            <a:pPr rtl="0" fontAlgn="ctr">
              <a:spcBef>
                <a:spcPts val="0"/>
              </a:spcBef>
              <a:spcAft>
                <a:spcPts val="0"/>
              </a:spcAft>
              <a:buFont typeface="Arial" panose="020B0604020202020204" pitchFamily="34" charset="0"/>
              <a:buNone/>
            </a:pPr>
            <a:r>
              <a:rPr lang="en-US" sz="1800" b="0" dirty="0">
                <a:effectLst/>
                <a:latin typeface="Calibri Light" panose="020F0302020204030204" pitchFamily="34" charset="0"/>
              </a:rPr>
              <a:t>Read slide – passing the nostrils we access the nasal cavity….</a:t>
            </a:r>
          </a:p>
          <a:p>
            <a:pPr rtl="0" fontAlgn="ctr">
              <a:spcBef>
                <a:spcPts val="0"/>
              </a:spcBef>
              <a:spcAft>
                <a:spcPts val="0"/>
              </a:spcAft>
              <a:buFont typeface="Arial" panose="020B0604020202020204" pitchFamily="34" charset="0"/>
              <a:buChar char="•"/>
            </a:pPr>
            <a:endParaRPr lang="en-US" sz="1800" b="1" dirty="0">
              <a:effectLst/>
              <a:latin typeface="Calibri Light" panose="020F0302020204030204" pitchFamily="34" charset="0"/>
            </a:endParaRPr>
          </a:p>
          <a:p>
            <a:pPr rtl="0" fontAlgn="ctr">
              <a:spcBef>
                <a:spcPts val="0"/>
              </a:spcBef>
              <a:spcAft>
                <a:spcPts val="0"/>
              </a:spcAft>
              <a:buFont typeface="Arial" panose="020B0604020202020204" pitchFamily="34" charset="0"/>
              <a:buChar char="•"/>
            </a:pPr>
            <a:r>
              <a:rPr lang="en-US" sz="1800" b="1" dirty="0">
                <a:effectLst/>
                <a:latin typeface="Calibri Light" panose="020F0302020204030204" pitchFamily="34" charset="0"/>
              </a:rPr>
              <a:t>Nasal endoscopy - </a:t>
            </a:r>
            <a:r>
              <a:rPr lang="en-US" sz="1800" dirty="0">
                <a:effectLst/>
                <a:latin typeface="Calibri Light" panose="020F0302020204030204" pitchFamily="34" charset="0"/>
              </a:rPr>
              <a:t>sinus - past the nares - FB</a:t>
            </a: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Light" panose="020F0302020204030204" pitchFamily="34" charset="0"/>
              </a:rPr>
              <a:t> </a:t>
            </a:r>
          </a:p>
          <a:p>
            <a:pPr rtl="0" fontAlgn="ctr">
              <a:spcBef>
                <a:spcPts val="0"/>
              </a:spcBef>
              <a:spcAft>
                <a:spcPts val="0"/>
              </a:spcAft>
              <a:buFont typeface="Arial" panose="020B0604020202020204" pitchFamily="34" charset="0"/>
              <a:buChar char="•"/>
            </a:pPr>
            <a:r>
              <a:rPr lang="en-US" sz="1800" b="1" dirty="0">
                <a:effectLst/>
                <a:latin typeface="Calibri Light" panose="020F0302020204030204" pitchFamily="34" charset="0"/>
              </a:rPr>
              <a:t>Nasal epithelial lining fluid collection (NELF)</a:t>
            </a:r>
            <a:r>
              <a:rPr lang="en-US" sz="1800" dirty="0">
                <a:effectLst/>
                <a:latin typeface="Calibri Light" panose="020F0302020204030204" pitchFamily="34" charset="0"/>
              </a:rPr>
              <a:t> - have to go past the nares with the filter paper, that is technically invasive sampling.</a:t>
            </a: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Light" panose="020F0302020204030204" pitchFamily="34" charset="0"/>
              </a:rPr>
              <a:t>Nasal epithelial lining fluid is considered an invasive sampling per federal regulations, as it goes beyond the nares.</a:t>
            </a:r>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12</a:t>
            </a:fld>
            <a:endParaRPr lang="en-US" dirty="0"/>
          </a:p>
        </p:txBody>
      </p:sp>
    </p:spTree>
    <p:extLst>
      <p:ext uri="{BB962C8B-B14F-4D97-AF65-F5344CB8AC3E}">
        <p14:creationId xmlns:p14="http://schemas.microsoft.com/office/powerpoint/2010/main" val="158668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en-US" sz="1800" b="1" dirty="0">
                <a:effectLst/>
                <a:latin typeface="Calibri Light" panose="020F0302020204030204" pitchFamily="34" charset="0"/>
              </a:rPr>
              <a:t>Nasal endoscopy - </a:t>
            </a:r>
            <a:r>
              <a:rPr lang="en-US" sz="1800" dirty="0">
                <a:effectLst/>
                <a:latin typeface="Calibri Light" panose="020F0302020204030204" pitchFamily="34" charset="0"/>
              </a:rPr>
              <a:t>sinus - past the nares - FB</a:t>
            </a: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Light" panose="020F0302020204030204" pitchFamily="34" charset="0"/>
              </a:rPr>
              <a:t> </a:t>
            </a:r>
          </a:p>
          <a:p>
            <a:pPr rtl="0" fontAlgn="ctr">
              <a:spcBef>
                <a:spcPts val="0"/>
              </a:spcBef>
              <a:spcAft>
                <a:spcPts val="0"/>
              </a:spcAft>
              <a:buFont typeface="Arial" panose="020B0604020202020204" pitchFamily="34" charset="0"/>
              <a:buChar char="•"/>
            </a:pPr>
            <a:r>
              <a:rPr lang="en-US" sz="1800" b="1" dirty="0">
                <a:effectLst/>
                <a:latin typeface="Calibri Light" panose="020F0302020204030204" pitchFamily="34" charset="0"/>
              </a:rPr>
              <a:t>Nasal epithelial lining fluid collection (NELF)</a:t>
            </a:r>
            <a:r>
              <a:rPr lang="en-US" sz="1800" dirty="0">
                <a:effectLst/>
                <a:latin typeface="Calibri Light" panose="020F0302020204030204" pitchFamily="34" charset="0"/>
              </a:rPr>
              <a:t> - have to go past the nares with the filter paper, that is technically invasive sampling.</a:t>
            </a: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Light" panose="020F0302020204030204" pitchFamily="34" charset="0"/>
              </a:rPr>
              <a:t>Nasal epithelial lining fluid is considered an invasive sampling per federal regulations, as it goes beyond the nares.</a:t>
            </a:r>
          </a:p>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13</a:t>
            </a:fld>
            <a:endParaRPr lang="en-US" dirty="0"/>
          </a:p>
        </p:txBody>
      </p:sp>
    </p:spTree>
    <p:extLst>
      <p:ext uri="{BB962C8B-B14F-4D97-AF65-F5344CB8AC3E}">
        <p14:creationId xmlns:p14="http://schemas.microsoft.com/office/powerpoint/2010/main" val="166314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98" y="1301751"/>
            <a:ext cx="11623647" cy="4662392"/>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8"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646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6" name="Rectangle 5"/>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10585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7" name="Rectangle 6"/>
          <p:cNvSpPr/>
          <p:nvPr userDrawn="1"/>
        </p:nvSpPr>
        <p:spPr>
          <a:xfrm>
            <a:off x="0" y="2392208"/>
            <a:ext cx="12192000" cy="20693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216812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38663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6302240"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91597"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125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
        <p:nvSpPr>
          <p:cNvPr id="6"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Tree>
    <p:extLst>
      <p:ext uri="{BB962C8B-B14F-4D97-AF65-F5344CB8AC3E}">
        <p14:creationId xmlns:p14="http://schemas.microsoft.com/office/powerpoint/2010/main" val="22556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3" name="Title 1"/>
          <p:cNvSpPr>
            <a:spLocks noGrp="1"/>
          </p:cNvSpPr>
          <p:nvPr>
            <p:ph type="ctrTitle" hasCustomPrompt="1"/>
          </p:nvPr>
        </p:nvSpPr>
        <p:spPr>
          <a:xfrm>
            <a:off x="495903" y="471715"/>
            <a:ext cx="11200191" cy="2950936"/>
          </a:xfrm>
          <a:prstGeom prst="rect">
            <a:avLst/>
          </a:prstGeom>
        </p:spPr>
        <p:txBody>
          <a:bodyPr anchor="b" anchorCtr="0">
            <a:noAutofit/>
          </a:bodyPr>
          <a:lstStyle>
            <a:lvl1pPr algn="ctr">
              <a:defRPr sz="64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482599" y="3422650"/>
            <a:ext cx="11213495" cy="2939444"/>
          </a:xfrm>
          <a:prstGeom prst="rect">
            <a:avLst/>
          </a:prstGeom>
        </p:spPr>
        <p:txBody>
          <a:bodyPr/>
          <a:lstStyle>
            <a:lvl1pPr marL="0" indent="0" algn="ctr">
              <a:lnSpc>
                <a:spcPct val="100000"/>
              </a:lnSpc>
              <a:spcBef>
                <a:spcPts val="400"/>
              </a:spcBef>
              <a:buNone/>
              <a:defRPr sz="3733" b="1">
                <a:solidFill>
                  <a:srgbClr val="13294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73407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1327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accent1"/>
                </a:solidFill>
              </a:defRPr>
            </a:lvl1pPr>
          </a:lstStyle>
          <a:p>
            <a:r>
              <a:rPr lang="en-US" dirty="0"/>
              <a:t>Department Name</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574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dirty="0"/>
              <a:t>Department Name</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243582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4" name="Rectangle 3"/>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333717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3"/>
            <a:ext cx="12190815" cy="6858000"/>
          </a:xfrm>
          <a:prstGeom prst="rect">
            <a:avLst/>
          </a:prstGeom>
        </p:spPr>
      </p:pic>
      <p:sp>
        <p:nvSpPr>
          <p:cNvPr id="2"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596" y="1301751"/>
            <a:ext cx="11623648" cy="4641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1025961" cy="1013132"/>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descr="Old_We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1013883"/>
            <a:ext cx="12192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dirty="0"/>
              <a:t>Department Name</a:t>
            </a:r>
          </a:p>
        </p:txBody>
      </p:sp>
      <p:sp>
        <p:nvSpPr>
          <p:cNvPr id="13"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dirty="0"/>
          </a:p>
        </p:txBody>
      </p:sp>
    </p:spTree>
    <p:extLst>
      <p:ext uri="{BB962C8B-B14F-4D97-AF65-F5344CB8AC3E}">
        <p14:creationId xmlns:p14="http://schemas.microsoft.com/office/powerpoint/2010/main" val="274296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85" rtl="0" eaLnBrk="1" latinLnBrk="0" hangingPunct="1">
        <a:lnSpc>
          <a:spcPct val="100000"/>
        </a:lnSpc>
        <a:spcBef>
          <a:spcPct val="0"/>
        </a:spcBef>
        <a:spcAft>
          <a:spcPts val="0"/>
        </a:spcAft>
        <a:buNone/>
        <a:defRPr sz="2667" b="1"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accent6"/>
          </a:solidFill>
          <a:latin typeface="+mn-lt"/>
          <a:ea typeface="+mn-ea"/>
          <a:cs typeface="+mn-cs"/>
        </a:defRPr>
      </a:lvl1pPr>
      <a:lvl2pPr marL="990575" indent="-380990" algn="l" defTabSz="609585" rtl="0" eaLnBrk="1" latinLnBrk="0" hangingPunct="1">
        <a:spcBef>
          <a:spcPct val="20000"/>
        </a:spcBef>
        <a:buFont typeface="Arial"/>
        <a:buChar char="–"/>
        <a:defRPr sz="2933" kern="1200">
          <a:solidFill>
            <a:schemeClr val="accent6"/>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accent6"/>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accent6"/>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accent6"/>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2" y="464431"/>
            <a:ext cx="8717553" cy="2962452"/>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4175948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0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witter.com/RocheDia/status/1377645110301577223/photo/1"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0936878" cy="2962452"/>
          </a:xfrm>
        </p:spPr>
        <p:txBody>
          <a:bodyPr>
            <a:normAutofit/>
          </a:bodyPr>
          <a:lstStyle/>
          <a:p>
            <a:br>
              <a:rPr lang="en-US" sz="5400" dirty="0"/>
            </a:br>
            <a:br>
              <a:rPr lang="en-US" sz="3100" dirty="0"/>
            </a:br>
            <a:r>
              <a:rPr lang="en-US" sz="6000" dirty="0"/>
              <a:t>Expedited Categories 2 and 3</a:t>
            </a:r>
            <a:endParaRPr lang="en-US" sz="5400"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91405" y="3251996"/>
            <a:ext cx="9053903" cy="1639237"/>
          </a:xfrm>
        </p:spPr>
        <p:txBody>
          <a:bodyPr/>
          <a:lstStyle/>
          <a:p>
            <a:pPr defTabSz="609585"/>
            <a:r>
              <a:rPr lang="en-US" dirty="0">
                <a:solidFill>
                  <a:srgbClr val="13294B"/>
                </a:solidFill>
                <a:latin typeface="Franklin Gothic Book"/>
              </a:rPr>
              <a:t>Office of Human Research Ethics</a:t>
            </a:r>
          </a:p>
          <a:p>
            <a:pPr defTabSz="609585"/>
            <a:r>
              <a:rPr lang="it-IT" sz="1800" dirty="0">
                <a:solidFill>
                  <a:srgbClr val="13294B"/>
                </a:solidFill>
                <a:latin typeface="Franklin Gothic Book"/>
              </a:rPr>
              <a:t>Celeste Cantrell, Marie Grubbs and Marina Rampazzo – OHRE Senior IRB Analysts and Dustin Yocum - </a:t>
            </a:r>
            <a:r>
              <a:rPr lang="en-US" sz="1800" dirty="0">
                <a:solidFill>
                  <a:srgbClr val="13294B"/>
                </a:solidFill>
                <a:latin typeface="Franklin Gothic Book"/>
              </a:rPr>
              <a:t>Associate Director of Operations and Education</a:t>
            </a:r>
            <a:endParaRPr lang="en-US" sz="1800" dirty="0">
              <a:solidFill>
                <a:schemeClr val="bg2"/>
              </a:solidFill>
              <a:latin typeface="Franklin Gothic Book"/>
            </a:endParaRPr>
          </a:p>
        </p:txBody>
      </p:sp>
    </p:spTree>
    <p:extLst>
      <p:ext uri="{BB962C8B-B14F-4D97-AF65-F5344CB8AC3E}">
        <p14:creationId xmlns:p14="http://schemas.microsoft.com/office/powerpoint/2010/main" val="385366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What is Noninvasive?</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10</a:t>
            </a:fld>
            <a:endParaRPr lang="en-US" dirty="0"/>
          </a:p>
        </p:txBody>
      </p:sp>
      <p:sp>
        <p:nvSpPr>
          <p:cNvPr id="6" name="Content Placeholder 5">
            <a:extLst>
              <a:ext uri="{FF2B5EF4-FFF2-40B4-BE49-F238E27FC236}">
                <a16:creationId xmlns:a16="http://schemas.microsoft.com/office/drawing/2014/main" id="{0F9FAA39-DB97-C9D8-AB54-41BF18BEAA13}"/>
              </a:ext>
            </a:extLst>
          </p:cNvPr>
          <p:cNvSpPr>
            <a:spLocks noGrp="1"/>
          </p:cNvSpPr>
          <p:nvPr>
            <p:ph idx="1"/>
          </p:nvPr>
        </p:nvSpPr>
        <p:spPr>
          <a:xfrm>
            <a:off x="291596" y="1301751"/>
            <a:ext cx="11623648" cy="5093069"/>
          </a:xfrm>
        </p:spPr>
        <p:txBody>
          <a:bodyPr>
            <a:normAutofit fontScale="92500" lnSpcReduction="20000"/>
          </a:bodyPr>
          <a:lstStyle/>
          <a:p>
            <a:pPr marL="0" indent="0">
              <a:buNone/>
            </a:pPr>
            <a:r>
              <a:rPr lang="en-US" dirty="0"/>
              <a:t>Per the FDA regulations, </a:t>
            </a:r>
            <a:r>
              <a:rPr lang="en-US" i="1" dirty="0">
                <a:solidFill>
                  <a:schemeClr val="tx1"/>
                </a:solidFill>
              </a:rPr>
              <a:t>noninvasive</a:t>
            </a:r>
            <a:r>
              <a:rPr lang="en-US" dirty="0"/>
              <a:t>, when applied to a diagnostic device or procedure, means one that </a:t>
            </a:r>
            <a:r>
              <a:rPr lang="en-US" u="sng" dirty="0"/>
              <a:t>does not</a:t>
            </a:r>
            <a:r>
              <a:rPr lang="en-US" dirty="0"/>
              <a:t> by design or intention: </a:t>
            </a:r>
          </a:p>
          <a:p>
            <a:pPr marL="0" indent="0">
              <a:buNone/>
            </a:pPr>
            <a:r>
              <a:rPr lang="en-US" dirty="0"/>
              <a:t>	</a:t>
            </a:r>
            <a:r>
              <a:rPr lang="en-US" sz="3000" dirty="0"/>
              <a:t>(1) Penetrate or pierce the skin or mucous membranes of the body, 		the ocular cavity, or the urethra, or </a:t>
            </a:r>
          </a:p>
          <a:p>
            <a:pPr marL="0" indent="0">
              <a:buNone/>
            </a:pPr>
            <a:r>
              <a:rPr lang="en-US" sz="3000" dirty="0"/>
              <a:t>	(2) enter the ear beyond the external auditory canal, the nose 			beyond the nares, the mouth beyond the pharynx, the anal 			canal beyond the rectum, or the vagina beyond the cervical os. </a:t>
            </a:r>
          </a:p>
          <a:p>
            <a:pPr marL="0" indent="0">
              <a:buNone/>
            </a:pPr>
            <a:endParaRPr lang="en-US" dirty="0"/>
          </a:p>
          <a:p>
            <a:pPr marL="0" indent="0">
              <a:buNone/>
            </a:pPr>
            <a:r>
              <a:rPr lang="en-US" dirty="0"/>
              <a:t>For purposes of this part, </a:t>
            </a:r>
            <a:r>
              <a:rPr lang="en-US" dirty="0">
                <a:solidFill>
                  <a:schemeClr val="tx1"/>
                </a:solidFill>
              </a:rPr>
              <a:t>blood sampling that involves simple venipuncture is considered noninvasive</a:t>
            </a:r>
            <a:r>
              <a:rPr lang="en-US" dirty="0"/>
              <a:t>, and the use of surplus samples of body fluids or tissues that are left over from samples taken for noninvestigational purposes is also considered noninvasive.</a:t>
            </a:r>
          </a:p>
        </p:txBody>
      </p:sp>
    </p:spTree>
    <p:extLst>
      <p:ext uri="{BB962C8B-B14F-4D97-AF65-F5344CB8AC3E}">
        <p14:creationId xmlns:p14="http://schemas.microsoft.com/office/powerpoint/2010/main" val="404993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3283-F782-9040-8983-6CC25A1089C1}"/>
              </a:ext>
            </a:extLst>
          </p:cNvPr>
          <p:cNvSpPr>
            <a:spLocks noGrp="1"/>
          </p:cNvSpPr>
          <p:nvPr>
            <p:ph type="title"/>
          </p:nvPr>
        </p:nvSpPr>
        <p:spPr/>
        <p:txBody>
          <a:bodyPr>
            <a:normAutofit/>
          </a:bodyPr>
          <a:lstStyle/>
          <a:p>
            <a:r>
              <a:rPr lang="en-US" sz="3600" dirty="0"/>
              <a:t>Noninvasive vs. Invasive Swabs</a:t>
            </a:r>
          </a:p>
        </p:txBody>
      </p:sp>
      <p:pic>
        <p:nvPicPr>
          <p:cNvPr id="7" name="Content Placeholder 6">
            <a:extLst>
              <a:ext uri="{FF2B5EF4-FFF2-40B4-BE49-F238E27FC236}">
                <a16:creationId xmlns:a16="http://schemas.microsoft.com/office/drawing/2014/main" id="{A4B651FE-E6EE-3F0C-D005-5599C9C0BC4E}"/>
              </a:ext>
            </a:extLst>
          </p:cNvPr>
          <p:cNvPicPr>
            <a:picLocks noGrp="1" noChangeAspect="1"/>
          </p:cNvPicPr>
          <p:nvPr>
            <p:ph idx="1"/>
          </p:nvPr>
        </p:nvPicPr>
        <p:blipFill>
          <a:blip r:embed="rId3"/>
          <a:stretch>
            <a:fillRect/>
          </a:stretch>
        </p:blipFill>
        <p:spPr>
          <a:xfrm>
            <a:off x="3341687" y="1379537"/>
            <a:ext cx="5524500" cy="4486275"/>
          </a:xfrm>
        </p:spPr>
      </p:pic>
      <p:sp>
        <p:nvSpPr>
          <p:cNvPr id="4" name="Footer Placeholder 3">
            <a:extLst>
              <a:ext uri="{FF2B5EF4-FFF2-40B4-BE49-F238E27FC236}">
                <a16:creationId xmlns:a16="http://schemas.microsoft.com/office/drawing/2014/main" id="{44963F07-D696-FEE0-F02A-112ABA4ABF65}"/>
              </a:ext>
            </a:extLst>
          </p:cNvPr>
          <p:cNvSpPr>
            <a:spLocks noGrp="1"/>
          </p:cNvSpPr>
          <p:nvPr>
            <p:ph type="ftr" sz="quarter" idx="3"/>
          </p:nvPr>
        </p:nvSpPr>
        <p:spPr>
          <a:xfrm>
            <a:off x="291599" y="6394820"/>
            <a:ext cx="3198854" cy="343643"/>
          </a:xfrm>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F6BD828B-1F18-82DA-7F74-844C0DE1D9A0}"/>
              </a:ext>
            </a:extLst>
          </p:cNvPr>
          <p:cNvSpPr>
            <a:spLocks noGrp="1"/>
          </p:cNvSpPr>
          <p:nvPr>
            <p:ph type="sldNum" sz="quarter" idx="4"/>
          </p:nvPr>
        </p:nvSpPr>
        <p:spPr/>
        <p:txBody>
          <a:bodyPr/>
          <a:lstStyle/>
          <a:p>
            <a:fld id="{263E268E-DA18-874E-8CBA-6F80F366F288}" type="slidenum">
              <a:rPr lang="en-US" smtClean="0"/>
              <a:pPr/>
              <a:t>11</a:t>
            </a:fld>
            <a:endParaRPr lang="en-US" dirty="0"/>
          </a:p>
        </p:txBody>
      </p:sp>
      <p:sp>
        <p:nvSpPr>
          <p:cNvPr id="8" name="Footer Placeholder 3">
            <a:extLst>
              <a:ext uri="{FF2B5EF4-FFF2-40B4-BE49-F238E27FC236}">
                <a16:creationId xmlns:a16="http://schemas.microsoft.com/office/drawing/2014/main" id="{233A9B1F-EADF-5491-E458-A7C3D3CE4CAF}"/>
              </a:ext>
            </a:extLst>
          </p:cNvPr>
          <p:cNvSpPr txBox="1">
            <a:spLocks/>
          </p:cNvSpPr>
          <p:nvPr/>
        </p:nvSpPr>
        <p:spPr>
          <a:xfrm>
            <a:off x="6510374" y="6394819"/>
            <a:ext cx="447313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a:solidFill>
                  <a:srgbClr val="4B9CD3"/>
                </a:solidFill>
                <a:latin typeface="Franklin Gothic Book"/>
              </a:rPr>
              <a:t>https://dtpm.com/articles/swab-collection-methods-for-covid-19-testing/</a:t>
            </a:r>
          </a:p>
        </p:txBody>
      </p:sp>
    </p:spTree>
    <p:extLst>
      <p:ext uri="{BB962C8B-B14F-4D97-AF65-F5344CB8AC3E}">
        <p14:creationId xmlns:p14="http://schemas.microsoft.com/office/powerpoint/2010/main" val="318501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Noninvasive vs. Invasive Swabs</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12</a:t>
            </a:fld>
            <a:endParaRPr lang="en-US" dirty="0"/>
          </a:p>
        </p:txBody>
      </p:sp>
      <p:sp>
        <p:nvSpPr>
          <p:cNvPr id="6" name="Content Placeholder 5">
            <a:extLst>
              <a:ext uri="{FF2B5EF4-FFF2-40B4-BE49-F238E27FC236}">
                <a16:creationId xmlns:a16="http://schemas.microsoft.com/office/drawing/2014/main" id="{0F9FAA39-DB97-C9D8-AB54-41BF18BEAA13}"/>
              </a:ext>
            </a:extLst>
          </p:cNvPr>
          <p:cNvSpPr>
            <a:spLocks noGrp="1"/>
          </p:cNvSpPr>
          <p:nvPr>
            <p:ph idx="1"/>
          </p:nvPr>
        </p:nvSpPr>
        <p:spPr>
          <a:xfrm>
            <a:off x="291596" y="1301751"/>
            <a:ext cx="11623648" cy="5093069"/>
          </a:xfrm>
        </p:spPr>
        <p:txBody>
          <a:bodyPr>
            <a:normAutofit/>
          </a:bodyPr>
          <a:lstStyle/>
          <a:p>
            <a:pPr marL="0" indent="0">
              <a:buNone/>
            </a:pPr>
            <a:r>
              <a:rPr lang="en-US" dirty="0"/>
              <a:t>“</a:t>
            </a:r>
            <a:r>
              <a:rPr lang="en-US" i="1" dirty="0"/>
              <a:t>Past the nares</a:t>
            </a:r>
            <a:r>
              <a:rPr lang="en-US" dirty="0"/>
              <a:t>” can be define differently.</a:t>
            </a:r>
          </a:p>
          <a:p>
            <a:pPr lvl="1"/>
            <a:r>
              <a:rPr lang="en-US" sz="2800" dirty="0"/>
              <a:t>Anterior nares or external nares – Nasal cavity</a:t>
            </a:r>
          </a:p>
          <a:p>
            <a:pPr lvl="1"/>
            <a:r>
              <a:rPr lang="en-US" sz="2800" dirty="0"/>
              <a:t>Posterior nares or internal nares – Nasopharynx </a:t>
            </a:r>
          </a:p>
          <a:p>
            <a:pPr marL="0" indent="0">
              <a:buNone/>
            </a:pPr>
            <a:endParaRPr lang="en-US" dirty="0"/>
          </a:p>
        </p:txBody>
      </p:sp>
      <p:pic>
        <p:nvPicPr>
          <p:cNvPr id="8" name="Picture 7">
            <a:extLst>
              <a:ext uri="{FF2B5EF4-FFF2-40B4-BE49-F238E27FC236}">
                <a16:creationId xmlns:a16="http://schemas.microsoft.com/office/drawing/2014/main" id="{2FA6C8EB-F427-D9F4-C18F-1198F0A8566F}"/>
              </a:ext>
            </a:extLst>
          </p:cNvPr>
          <p:cNvPicPr>
            <a:picLocks noChangeAspect="1"/>
          </p:cNvPicPr>
          <p:nvPr/>
        </p:nvPicPr>
        <p:blipFill>
          <a:blip r:embed="rId3"/>
          <a:stretch>
            <a:fillRect/>
          </a:stretch>
        </p:blipFill>
        <p:spPr>
          <a:xfrm>
            <a:off x="1894091" y="2935235"/>
            <a:ext cx="3906940" cy="3171717"/>
          </a:xfrm>
          <a:prstGeom prst="rect">
            <a:avLst/>
          </a:prstGeom>
        </p:spPr>
      </p:pic>
      <p:sp>
        <p:nvSpPr>
          <p:cNvPr id="11" name="TextBox 10">
            <a:extLst>
              <a:ext uri="{FF2B5EF4-FFF2-40B4-BE49-F238E27FC236}">
                <a16:creationId xmlns:a16="http://schemas.microsoft.com/office/drawing/2014/main" id="{5FAA6207-2E86-89E8-C4B6-6A7D93237B97}"/>
              </a:ext>
            </a:extLst>
          </p:cNvPr>
          <p:cNvSpPr txBox="1"/>
          <p:nvPr/>
        </p:nvSpPr>
        <p:spPr>
          <a:xfrm>
            <a:off x="6440675" y="4059428"/>
            <a:ext cx="1925701" cy="923330"/>
          </a:xfrm>
          <a:prstGeom prst="rect">
            <a:avLst/>
          </a:prstGeom>
          <a:noFill/>
        </p:spPr>
        <p:txBody>
          <a:bodyPr wrap="square" rtlCol="0">
            <a:spAutoFit/>
          </a:bodyPr>
          <a:lstStyle/>
          <a:p>
            <a:r>
              <a:rPr lang="en-US" dirty="0">
                <a:solidFill>
                  <a:schemeClr val="tx2"/>
                </a:solidFill>
              </a:rPr>
              <a:t>1. Nasal cavity</a:t>
            </a:r>
          </a:p>
          <a:p>
            <a:r>
              <a:rPr lang="en-US" dirty="0">
                <a:solidFill>
                  <a:schemeClr val="tx2"/>
                </a:solidFill>
              </a:rPr>
              <a:t>2. Posterior nares</a:t>
            </a:r>
          </a:p>
          <a:p>
            <a:r>
              <a:rPr lang="en-US" dirty="0">
                <a:solidFill>
                  <a:schemeClr val="tx2"/>
                </a:solidFill>
              </a:rPr>
              <a:t>3. Anterior nares</a:t>
            </a:r>
          </a:p>
        </p:txBody>
      </p:sp>
      <p:sp>
        <p:nvSpPr>
          <p:cNvPr id="12" name="Footer Placeholder 3">
            <a:extLst>
              <a:ext uri="{FF2B5EF4-FFF2-40B4-BE49-F238E27FC236}">
                <a16:creationId xmlns:a16="http://schemas.microsoft.com/office/drawing/2014/main" id="{353C7EEE-0602-F47B-5BDF-8E1D4D35CBB5}"/>
              </a:ext>
            </a:extLst>
          </p:cNvPr>
          <p:cNvSpPr txBox="1">
            <a:spLocks/>
          </p:cNvSpPr>
          <p:nvPr/>
        </p:nvSpPr>
        <p:spPr>
          <a:xfrm>
            <a:off x="6589757" y="6339045"/>
            <a:ext cx="447313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a:solidFill>
                  <a:srgbClr val="4B9CD3"/>
                </a:solidFill>
                <a:latin typeface="Franklin Gothic Book"/>
              </a:rPr>
              <a:t>https://www.getbodysmart.com/nasal-cavity/nose-anatomy-physiology/</a:t>
            </a:r>
          </a:p>
        </p:txBody>
      </p:sp>
    </p:spTree>
    <p:extLst>
      <p:ext uri="{BB962C8B-B14F-4D97-AF65-F5344CB8AC3E}">
        <p14:creationId xmlns:p14="http://schemas.microsoft.com/office/powerpoint/2010/main" val="40691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Nasopharyngeal Swab vs. Nasal Swab</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13</a:t>
            </a:fld>
            <a:endParaRPr lang="en-US" dirty="0"/>
          </a:p>
        </p:txBody>
      </p:sp>
      <p:pic>
        <p:nvPicPr>
          <p:cNvPr id="7" name="Content Placeholder 6">
            <a:extLst>
              <a:ext uri="{FF2B5EF4-FFF2-40B4-BE49-F238E27FC236}">
                <a16:creationId xmlns:a16="http://schemas.microsoft.com/office/drawing/2014/main" id="{7F095A0E-8485-721D-E652-EB246F756113}"/>
              </a:ext>
            </a:extLst>
          </p:cNvPr>
          <p:cNvPicPr>
            <a:picLocks noGrp="1" noChangeAspect="1"/>
          </p:cNvPicPr>
          <p:nvPr>
            <p:ph idx="1"/>
          </p:nvPr>
        </p:nvPicPr>
        <p:blipFill>
          <a:blip r:embed="rId3"/>
          <a:stretch>
            <a:fillRect/>
          </a:stretch>
        </p:blipFill>
        <p:spPr>
          <a:xfrm>
            <a:off x="1687781" y="1947441"/>
            <a:ext cx="2731820" cy="3191225"/>
          </a:xfrm>
        </p:spPr>
      </p:pic>
      <p:pic>
        <p:nvPicPr>
          <p:cNvPr id="9" name="Picture 8">
            <a:extLst>
              <a:ext uri="{FF2B5EF4-FFF2-40B4-BE49-F238E27FC236}">
                <a16:creationId xmlns:a16="http://schemas.microsoft.com/office/drawing/2014/main" id="{2FC1E0B6-7724-A457-BE98-AA18BE1B94F1}"/>
              </a:ext>
            </a:extLst>
          </p:cNvPr>
          <p:cNvPicPr>
            <a:picLocks noChangeAspect="1"/>
          </p:cNvPicPr>
          <p:nvPr/>
        </p:nvPicPr>
        <p:blipFill>
          <a:blip r:embed="rId4"/>
          <a:stretch>
            <a:fillRect/>
          </a:stretch>
        </p:blipFill>
        <p:spPr>
          <a:xfrm>
            <a:off x="7480846" y="2036793"/>
            <a:ext cx="2608013" cy="2911085"/>
          </a:xfrm>
          <a:prstGeom prst="rect">
            <a:avLst/>
          </a:prstGeom>
        </p:spPr>
      </p:pic>
      <p:sp>
        <p:nvSpPr>
          <p:cNvPr id="11" name="Footer Placeholder 3">
            <a:extLst>
              <a:ext uri="{FF2B5EF4-FFF2-40B4-BE49-F238E27FC236}">
                <a16:creationId xmlns:a16="http://schemas.microsoft.com/office/drawing/2014/main" id="{F10851C6-CCC0-36C3-B6BA-FBC3AE5B0D37}"/>
              </a:ext>
            </a:extLst>
          </p:cNvPr>
          <p:cNvSpPr txBox="1">
            <a:spLocks/>
          </p:cNvSpPr>
          <p:nvPr/>
        </p:nvSpPr>
        <p:spPr>
          <a:xfrm>
            <a:off x="6548285" y="6394819"/>
            <a:ext cx="447313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a:solidFill>
                  <a:srgbClr val="4B9CD3"/>
                </a:solidFill>
                <a:latin typeface="Franklin Gothic Book"/>
                <a:hlinkClick r:id="rId5"/>
              </a:rPr>
              <a:t>https://twitter.com/RocheDia/status/1377645110301577223/photo/1</a:t>
            </a:r>
            <a:r>
              <a:rPr lang="en-US" dirty="0">
                <a:solidFill>
                  <a:srgbClr val="4B9CD3"/>
                </a:solidFill>
                <a:latin typeface="Franklin Gothic Book"/>
              </a:rPr>
              <a:t> </a:t>
            </a:r>
          </a:p>
        </p:txBody>
      </p:sp>
      <p:sp>
        <p:nvSpPr>
          <p:cNvPr id="12" name="Footer Placeholder 3">
            <a:extLst>
              <a:ext uri="{FF2B5EF4-FFF2-40B4-BE49-F238E27FC236}">
                <a16:creationId xmlns:a16="http://schemas.microsoft.com/office/drawing/2014/main" id="{D40C13F7-992A-64CE-F125-4C15F202B5DD}"/>
              </a:ext>
            </a:extLst>
          </p:cNvPr>
          <p:cNvSpPr txBox="1">
            <a:spLocks/>
          </p:cNvSpPr>
          <p:nvPr/>
        </p:nvSpPr>
        <p:spPr>
          <a:xfrm>
            <a:off x="1972915" y="5499527"/>
            <a:ext cx="244668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schemeClr val="accent6"/>
                </a:solidFill>
              </a:rPr>
              <a:t>Invasive</a:t>
            </a:r>
          </a:p>
          <a:p>
            <a:pPr defTabSz="609585"/>
            <a:r>
              <a:rPr lang="en-US" sz="2000" dirty="0">
                <a:solidFill>
                  <a:schemeClr val="accent6"/>
                </a:solidFill>
              </a:rPr>
              <a:t>Full Board Review</a:t>
            </a:r>
          </a:p>
        </p:txBody>
      </p:sp>
      <p:sp>
        <p:nvSpPr>
          <p:cNvPr id="13" name="Footer Placeholder 3">
            <a:extLst>
              <a:ext uri="{FF2B5EF4-FFF2-40B4-BE49-F238E27FC236}">
                <a16:creationId xmlns:a16="http://schemas.microsoft.com/office/drawing/2014/main" id="{005E6FA7-D7EE-CACE-8B12-4EB459E8FEFB}"/>
              </a:ext>
            </a:extLst>
          </p:cNvPr>
          <p:cNvSpPr txBox="1">
            <a:spLocks/>
          </p:cNvSpPr>
          <p:nvPr/>
        </p:nvSpPr>
        <p:spPr>
          <a:xfrm>
            <a:off x="8251520" y="5499527"/>
            <a:ext cx="244668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schemeClr val="accent6"/>
                </a:solidFill>
              </a:rPr>
              <a:t>Noninvasive</a:t>
            </a:r>
          </a:p>
          <a:p>
            <a:pPr defTabSz="609585"/>
            <a:r>
              <a:rPr lang="en-US" sz="2000" dirty="0">
                <a:solidFill>
                  <a:schemeClr val="accent6"/>
                </a:solidFill>
              </a:rPr>
              <a:t>Expedited Review</a:t>
            </a:r>
          </a:p>
        </p:txBody>
      </p:sp>
      <p:sp>
        <p:nvSpPr>
          <p:cNvPr id="6" name="TextBox 5">
            <a:extLst>
              <a:ext uri="{FF2B5EF4-FFF2-40B4-BE49-F238E27FC236}">
                <a16:creationId xmlns:a16="http://schemas.microsoft.com/office/drawing/2014/main" id="{B94F2744-243F-DED0-2233-52C2149CA9DE}"/>
              </a:ext>
            </a:extLst>
          </p:cNvPr>
          <p:cNvSpPr txBox="1"/>
          <p:nvPr/>
        </p:nvSpPr>
        <p:spPr>
          <a:xfrm>
            <a:off x="1573161" y="1350003"/>
            <a:ext cx="2608013" cy="400110"/>
          </a:xfrm>
          <a:prstGeom prst="rect">
            <a:avLst/>
          </a:prstGeom>
          <a:noFill/>
        </p:spPr>
        <p:txBody>
          <a:bodyPr wrap="square" rtlCol="0">
            <a:spAutoFit/>
          </a:bodyPr>
          <a:lstStyle/>
          <a:p>
            <a:r>
              <a:rPr lang="en-US" sz="2000" dirty="0">
                <a:solidFill>
                  <a:schemeClr val="tx1"/>
                </a:solidFill>
              </a:rPr>
              <a:t>Nasopharyngeal</a:t>
            </a:r>
            <a:r>
              <a:rPr lang="en-US" sz="2000" dirty="0"/>
              <a:t> swab</a:t>
            </a:r>
          </a:p>
        </p:txBody>
      </p:sp>
      <p:sp>
        <p:nvSpPr>
          <p:cNvPr id="8" name="TextBox 7">
            <a:extLst>
              <a:ext uri="{FF2B5EF4-FFF2-40B4-BE49-F238E27FC236}">
                <a16:creationId xmlns:a16="http://schemas.microsoft.com/office/drawing/2014/main" id="{F0B6576C-29DE-8AB3-92AF-67707F5309E8}"/>
              </a:ext>
            </a:extLst>
          </p:cNvPr>
          <p:cNvSpPr txBox="1"/>
          <p:nvPr/>
        </p:nvSpPr>
        <p:spPr>
          <a:xfrm>
            <a:off x="7475479" y="1355204"/>
            <a:ext cx="3802122" cy="400110"/>
          </a:xfrm>
          <a:prstGeom prst="rect">
            <a:avLst/>
          </a:prstGeom>
          <a:noFill/>
        </p:spPr>
        <p:txBody>
          <a:bodyPr wrap="square" rtlCol="0">
            <a:spAutoFit/>
          </a:bodyPr>
          <a:lstStyle/>
          <a:p>
            <a:r>
              <a:rPr lang="en-US" sz="2000" dirty="0"/>
              <a:t>Nasal or mid-turbinate swab</a:t>
            </a:r>
          </a:p>
        </p:txBody>
      </p:sp>
    </p:spTree>
    <p:extLst>
      <p:ext uri="{BB962C8B-B14F-4D97-AF65-F5344CB8AC3E}">
        <p14:creationId xmlns:p14="http://schemas.microsoft.com/office/powerpoint/2010/main" val="35134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C52F-E836-388A-37DC-738523668316}"/>
              </a:ext>
            </a:extLst>
          </p:cNvPr>
          <p:cNvSpPr>
            <a:spLocks noGrp="1"/>
          </p:cNvSpPr>
          <p:nvPr>
            <p:ph type="title"/>
          </p:nvPr>
        </p:nvSpPr>
        <p:spPr/>
        <p:txBody>
          <a:bodyPr>
            <a:normAutofit/>
          </a:bodyPr>
          <a:lstStyle/>
          <a:p>
            <a:r>
              <a:rPr lang="en-US" sz="3600" dirty="0"/>
              <a:t>Noninvasive vs. Invasive Swabs</a:t>
            </a:r>
          </a:p>
        </p:txBody>
      </p:sp>
      <p:sp>
        <p:nvSpPr>
          <p:cNvPr id="4" name="Footer Placeholder 3">
            <a:extLst>
              <a:ext uri="{FF2B5EF4-FFF2-40B4-BE49-F238E27FC236}">
                <a16:creationId xmlns:a16="http://schemas.microsoft.com/office/drawing/2014/main" id="{D32C4B8E-4B99-4F1C-5BDF-C0478EB30820}"/>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F29492F4-9C5E-8BB3-6A28-AAE78463CF5C}"/>
              </a:ext>
            </a:extLst>
          </p:cNvPr>
          <p:cNvSpPr>
            <a:spLocks noGrp="1"/>
          </p:cNvSpPr>
          <p:nvPr>
            <p:ph type="sldNum" sz="quarter" idx="4"/>
          </p:nvPr>
        </p:nvSpPr>
        <p:spPr/>
        <p:txBody>
          <a:bodyPr/>
          <a:lstStyle/>
          <a:p>
            <a:fld id="{263E268E-DA18-874E-8CBA-6F80F366F288}" type="slidenum">
              <a:rPr lang="en-US" smtClean="0"/>
              <a:pPr/>
              <a:t>14</a:t>
            </a:fld>
            <a:endParaRPr lang="en-US" dirty="0"/>
          </a:p>
        </p:txBody>
      </p:sp>
      <p:pic>
        <p:nvPicPr>
          <p:cNvPr id="7" name="Picture 6">
            <a:extLst>
              <a:ext uri="{FF2B5EF4-FFF2-40B4-BE49-F238E27FC236}">
                <a16:creationId xmlns:a16="http://schemas.microsoft.com/office/drawing/2014/main" id="{1353E4C0-E85B-171C-C94C-8F2568427A03}"/>
              </a:ext>
            </a:extLst>
          </p:cNvPr>
          <p:cNvPicPr>
            <a:picLocks noChangeAspect="1"/>
          </p:cNvPicPr>
          <p:nvPr/>
        </p:nvPicPr>
        <p:blipFill>
          <a:blip r:embed="rId3"/>
          <a:stretch>
            <a:fillRect/>
          </a:stretch>
        </p:blipFill>
        <p:spPr>
          <a:xfrm>
            <a:off x="2798670" y="1760819"/>
            <a:ext cx="6404324" cy="3509655"/>
          </a:xfrm>
          <a:prstGeom prst="rect">
            <a:avLst/>
          </a:prstGeom>
        </p:spPr>
      </p:pic>
      <p:sp>
        <p:nvSpPr>
          <p:cNvPr id="8" name="Footer Placeholder 3">
            <a:extLst>
              <a:ext uri="{FF2B5EF4-FFF2-40B4-BE49-F238E27FC236}">
                <a16:creationId xmlns:a16="http://schemas.microsoft.com/office/drawing/2014/main" id="{82246C99-9255-E320-F278-A5927778A20B}"/>
              </a:ext>
            </a:extLst>
          </p:cNvPr>
          <p:cNvSpPr txBox="1">
            <a:spLocks/>
          </p:cNvSpPr>
          <p:nvPr/>
        </p:nvSpPr>
        <p:spPr>
          <a:xfrm>
            <a:off x="6510374" y="6394820"/>
            <a:ext cx="4473136" cy="343643"/>
          </a:xfrm>
          <a:prstGeom prst="rect">
            <a:avLst/>
          </a:prstGeom>
        </p:spPr>
        <p:txBody>
          <a:bodyPr vert="horz" lIns="91440" tIns="45720" rIns="91440" bIns="45720" rtlCol="0" anchor="ctr"/>
          <a:lstStyle>
            <a:defPPr>
              <a:defRPr lang="en-US"/>
            </a:defPPr>
            <a:lvl1pPr marL="0" algn="l" defTabSz="914400" rtl="0" eaLnBrk="1" latinLnBrk="0" hangingPunct="1">
              <a:defRPr sz="1067"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a:solidFill>
                  <a:srgbClr val="4B9CD3"/>
                </a:solidFill>
                <a:latin typeface="Franklin Gothic Book"/>
              </a:rPr>
              <a:t>https://www.nbc26.com/news/local-news/should-you-swab-your-throat-when-testing-at-home-for-covid-19</a:t>
            </a:r>
          </a:p>
        </p:txBody>
      </p:sp>
    </p:spTree>
    <p:extLst>
      <p:ext uri="{BB962C8B-B14F-4D97-AF65-F5344CB8AC3E}">
        <p14:creationId xmlns:p14="http://schemas.microsoft.com/office/powerpoint/2010/main" val="162980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3A4F-6DDC-15F1-8F5D-6687C4E31F9F}"/>
              </a:ext>
            </a:extLst>
          </p:cNvPr>
          <p:cNvSpPr>
            <a:spLocks noGrp="1"/>
          </p:cNvSpPr>
          <p:nvPr>
            <p:ph type="title"/>
          </p:nvPr>
        </p:nvSpPr>
        <p:spPr/>
        <p:txBody>
          <a:bodyPr>
            <a:normAutofit fontScale="90000"/>
          </a:bodyPr>
          <a:lstStyle/>
          <a:p>
            <a:r>
              <a:rPr lang="en-US" sz="3600" dirty="0"/>
              <a:t>Expedited Categories &amp; Limited Waiver of HIPAA Authorization</a:t>
            </a:r>
          </a:p>
        </p:txBody>
      </p:sp>
      <p:sp>
        <p:nvSpPr>
          <p:cNvPr id="3" name="Content Placeholder 2">
            <a:extLst>
              <a:ext uri="{FF2B5EF4-FFF2-40B4-BE49-F238E27FC236}">
                <a16:creationId xmlns:a16="http://schemas.microsoft.com/office/drawing/2014/main" id="{1EECF55B-7FA8-0B79-3714-A665E238AA03}"/>
              </a:ext>
            </a:extLst>
          </p:cNvPr>
          <p:cNvSpPr>
            <a:spLocks noGrp="1"/>
          </p:cNvSpPr>
          <p:nvPr>
            <p:ph idx="1"/>
          </p:nvPr>
        </p:nvSpPr>
        <p:spPr/>
        <p:txBody>
          <a:bodyPr>
            <a:normAutofit fontScale="92500" lnSpcReduction="20000"/>
          </a:bodyPr>
          <a:lstStyle/>
          <a:p>
            <a:pPr marL="0" indent="0">
              <a:buNone/>
            </a:pPr>
            <a:r>
              <a:rPr lang="en-US" sz="3500" dirty="0">
                <a:solidFill>
                  <a:schemeClr val="tx1"/>
                </a:solidFill>
              </a:rPr>
              <a:t>Limited Waiver of HIPAA</a:t>
            </a:r>
          </a:p>
          <a:p>
            <a:endParaRPr lang="en-US" dirty="0"/>
          </a:p>
          <a:p>
            <a:pPr lvl="1"/>
            <a:r>
              <a:rPr lang="en-US" dirty="0"/>
              <a:t>Allows for access to existing medical records for the purpose of identifying and making initial contact with potential subjects (e.g., recruitment).</a:t>
            </a:r>
          </a:p>
          <a:p>
            <a:pPr marL="0" indent="0">
              <a:buNone/>
            </a:pPr>
            <a:endParaRPr lang="en-US" dirty="0"/>
          </a:p>
          <a:p>
            <a:pPr lvl="1"/>
            <a:r>
              <a:rPr lang="en-US" dirty="0"/>
              <a:t>Data collection limited to minimum necessary information to allow identification of potential subjects.</a:t>
            </a:r>
          </a:p>
          <a:p>
            <a:endParaRPr lang="en-US" dirty="0"/>
          </a:p>
          <a:p>
            <a:pPr lvl="1"/>
            <a:r>
              <a:rPr lang="en-US" dirty="0"/>
              <a:t>Records must be destroyed for all subjects who decline participation. All other subjects must sign a HIPAA Authorization form. </a:t>
            </a:r>
          </a:p>
        </p:txBody>
      </p:sp>
      <p:sp>
        <p:nvSpPr>
          <p:cNvPr id="4" name="Footer Placeholder 3">
            <a:extLst>
              <a:ext uri="{FF2B5EF4-FFF2-40B4-BE49-F238E27FC236}">
                <a16:creationId xmlns:a16="http://schemas.microsoft.com/office/drawing/2014/main" id="{65504A00-32E9-7C01-63EA-38799AAB484F}"/>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C8A62B26-600A-DE9B-B472-A10B00C0B8DB}"/>
              </a:ext>
            </a:extLst>
          </p:cNvPr>
          <p:cNvSpPr>
            <a:spLocks noGrp="1"/>
          </p:cNvSpPr>
          <p:nvPr>
            <p:ph type="sldNum" sz="quarter" idx="4"/>
          </p:nvPr>
        </p:nvSpPr>
        <p:spPr/>
        <p:txBody>
          <a:bodyPr/>
          <a:lstStyle/>
          <a:p>
            <a:fld id="{263E268E-DA18-874E-8CBA-6F80F366F288}" type="slidenum">
              <a:rPr lang="en-US" smtClean="0"/>
              <a:pPr/>
              <a:t>15</a:t>
            </a:fld>
            <a:endParaRPr lang="en-US" dirty="0"/>
          </a:p>
        </p:txBody>
      </p:sp>
    </p:spTree>
    <p:extLst>
      <p:ext uri="{BB962C8B-B14F-4D97-AF65-F5344CB8AC3E}">
        <p14:creationId xmlns:p14="http://schemas.microsoft.com/office/powerpoint/2010/main" val="213237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5195-3E93-E7A1-48A7-788F48E7D865}"/>
              </a:ext>
            </a:extLst>
          </p:cNvPr>
          <p:cNvSpPr>
            <a:spLocks noGrp="1"/>
          </p:cNvSpPr>
          <p:nvPr>
            <p:ph type="title"/>
          </p:nvPr>
        </p:nvSpPr>
        <p:spPr/>
        <p:txBody>
          <a:bodyPr>
            <a:normAutofit/>
          </a:bodyPr>
          <a:lstStyle/>
          <a:p>
            <a:r>
              <a:rPr lang="en-US" sz="3600" dirty="0"/>
              <a:t>Let’s Practice!</a:t>
            </a:r>
          </a:p>
        </p:txBody>
      </p:sp>
      <p:sp>
        <p:nvSpPr>
          <p:cNvPr id="3" name="Content Placeholder 2">
            <a:extLst>
              <a:ext uri="{FF2B5EF4-FFF2-40B4-BE49-F238E27FC236}">
                <a16:creationId xmlns:a16="http://schemas.microsoft.com/office/drawing/2014/main" id="{2F0B0A48-3E0F-3449-2DFE-4A28DDA18CA3}"/>
              </a:ext>
            </a:extLst>
          </p:cNvPr>
          <p:cNvSpPr>
            <a:spLocks noGrp="1"/>
          </p:cNvSpPr>
          <p:nvPr>
            <p:ph idx="1"/>
          </p:nvPr>
        </p:nvSpPr>
        <p:spPr>
          <a:xfrm>
            <a:off x="284176" y="1321416"/>
            <a:ext cx="11623648" cy="4641725"/>
          </a:xfrm>
        </p:spPr>
        <p:txBody>
          <a:bodyPr>
            <a:normAutofit fontScale="92500" lnSpcReduction="10000"/>
          </a:bodyPr>
          <a:lstStyle/>
          <a:p>
            <a:pPr marL="0" indent="0">
              <a:buNone/>
            </a:pPr>
            <a:r>
              <a:rPr lang="en-US" sz="2000" dirty="0"/>
              <a:t>1. True or False: An initial study involving cancer patients and conducting blood collections of 100ml at a baseline visit could be reviewed under expedited category 2.</a:t>
            </a:r>
          </a:p>
          <a:p>
            <a:pPr marL="0" indent="0">
              <a:buNone/>
            </a:pPr>
            <a:r>
              <a:rPr lang="en-US" sz="2000" dirty="0">
                <a:solidFill>
                  <a:schemeClr val="tx1"/>
                </a:solidFill>
              </a:rPr>
              <a:t>False</a:t>
            </a:r>
          </a:p>
          <a:p>
            <a:pPr marL="0" indent="0">
              <a:buNone/>
            </a:pPr>
            <a:endParaRPr lang="en-US" sz="2000" dirty="0"/>
          </a:p>
          <a:p>
            <a:pPr marL="0" indent="0">
              <a:buNone/>
            </a:pPr>
            <a:r>
              <a:rPr lang="en-US" sz="2000" dirty="0"/>
              <a:t>2. True or False: A study including collection of data from wearable devices such as smartwatches or Fitbits can be expedited under category 3.</a:t>
            </a:r>
          </a:p>
          <a:p>
            <a:pPr marL="0" indent="0">
              <a:buNone/>
            </a:pPr>
            <a:r>
              <a:rPr lang="en-US" sz="2000" dirty="0">
                <a:solidFill>
                  <a:schemeClr val="tx1"/>
                </a:solidFill>
              </a:rPr>
              <a:t>False</a:t>
            </a:r>
          </a:p>
          <a:p>
            <a:pPr marL="0" indent="0">
              <a:buNone/>
            </a:pPr>
            <a:endParaRPr lang="en-US" sz="2000" dirty="0"/>
          </a:p>
          <a:p>
            <a:pPr marL="0" indent="0">
              <a:buNone/>
            </a:pPr>
            <a:r>
              <a:rPr lang="en-US" sz="2000" dirty="0"/>
              <a:t>3. True or False: A study conducting an allergy skin prick/scratch testing can be reviewed under expedited category 3.</a:t>
            </a:r>
          </a:p>
          <a:p>
            <a:pPr marL="0" indent="0">
              <a:buNone/>
            </a:pPr>
            <a:r>
              <a:rPr lang="en-US" sz="2000" dirty="0">
                <a:solidFill>
                  <a:schemeClr val="tx1"/>
                </a:solidFill>
              </a:rPr>
              <a:t>False</a:t>
            </a:r>
          </a:p>
          <a:p>
            <a:pPr marL="0" indent="0">
              <a:buNone/>
            </a:pPr>
            <a:endParaRPr lang="en-US" sz="2000" dirty="0"/>
          </a:p>
          <a:p>
            <a:pPr marL="0" indent="0">
              <a:buNone/>
            </a:pPr>
            <a:r>
              <a:rPr lang="en-US" sz="2000" dirty="0"/>
              <a:t>4. An investigator proposes a study to obtain an additional biopsy for research purposes and therefore, need to increase the anesthesia time of a standard of care procedure. Is this expedited?</a:t>
            </a:r>
          </a:p>
          <a:p>
            <a:pPr marL="0" indent="0">
              <a:buNone/>
            </a:pPr>
            <a:r>
              <a:rPr lang="en-US" sz="2000" dirty="0">
                <a:solidFill>
                  <a:schemeClr val="tx1"/>
                </a:solidFill>
              </a:rPr>
              <a:t>No</a:t>
            </a:r>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C6990FD7-6346-21DB-1FBE-6EAC907EEBF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BB490A96-E992-B061-180A-0559B678E9F0}"/>
              </a:ext>
            </a:extLst>
          </p:cNvPr>
          <p:cNvSpPr>
            <a:spLocks noGrp="1"/>
          </p:cNvSpPr>
          <p:nvPr>
            <p:ph type="sldNum" sz="quarter" idx="4"/>
          </p:nvPr>
        </p:nvSpPr>
        <p:spPr/>
        <p:txBody>
          <a:bodyPr/>
          <a:lstStyle/>
          <a:p>
            <a:fld id="{263E268E-DA18-874E-8CBA-6F80F366F288}" type="slidenum">
              <a:rPr lang="en-US" smtClean="0"/>
              <a:pPr/>
              <a:t>16</a:t>
            </a:fld>
            <a:endParaRPr lang="en-US" dirty="0"/>
          </a:p>
        </p:txBody>
      </p:sp>
    </p:spTree>
    <p:extLst>
      <p:ext uri="{BB962C8B-B14F-4D97-AF65-F5344CB8AC3E}">
        <p14:creationId xmlns:p14="http://schemas.microsoft.com/office/powerpoint/2010/main" val="339869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5195-3E93-E7A1-48A7-788F48E7D865}"/>
              </a:ext>
            </a:extLst>
          </p:cNvPr>
          <p:cNvSpPr>
            <a:spLocks noGrp="1"/>
          </p:cNvSpPr>
          <p:nvPr>
            <p:ph type="title"/>
          </p:nvPr>
        </p:nvSpPr>
        <p:spPr/>
        <p:txBody>
          <a:bodyPr>
            <a:normAutofit/>
          </a:bodyPr>
          <a:lstStyle/>
          <a:p>
            <a:r>
              <a:rPr lang="en-US" sz="3600" dirty="0"/>
              <a:t>Let’s Practice!</a:t>
            </a:r>
          </a:p>
        </p:txBody>
      </p:sp>
      <p:sp>
        <p:nvSpPr>
          <p:cNvPr id="3" name="Content Placeholder 2">
            <a:extLst>
              <a:ext uri="{FF2B5EF4-FFF2-40B4-BE49-F238E27FC236}">
                <a16:creationId xmlns:a16="http://schemas.microsoft.com/office/drawing/2014/main" id="{2F0B0A48-3E0F-3449-2DFE-4A28DDA18CA3}"/>
              </a:ext>
            </a:extLst>
          </p:cNvPr>
          <p:cNvSpPr>
            <a:spLocks noGrp="1"/>
          </p:cNvSpPr>
          <p:nvPr>
            <p:ph idx="1"/>
          </p:nvPr>
        </p:nvSpPr>
        <p:spPr/>
        <p:txBody>
          <a:bodyPr>
            <a:normAutofit fontScale="92500" lnSpcReduction="10000"/>
          </a:bodyPr>
          <a:lstStyle/>
          <a:p>
            <a:pPr marL="0" indent="0">
              <a:buNone/>
            </a:pPr>
            <a:r>
              <a:rPr lang="en-US" sz="2000" dirty="0"/>
              <a:t>5. True or False: Urine samples, placenta removed at delivery and skin swabs are examples of biological specimens that can be reviewed via Expedited methods.</a:t>
            </a:r>
          </a:p>
          <a:p>
            <a:pPr marL="0" indent="0">
              <a:buNone/>
            </a:pPr>
            <a:r>
              <a:rPr lang="en-US" sz="2000" dirty="0">
                <a:solidFill>
                  <a:schemeClr val="tx1"/>
                </a:solidFill>
              </a:rPr>
              <a:t>True</a:t>
            </a:r>
          </a:p>
          <a:p>
            <a:pPr marL="0" indent="0">
              <a:buNone/>
            </a:pPr>
            <a:endParaRPr lang="en-US" sz="2000" dirty="0"/>
          </a:p>
          <a:p>
            <a:pPr marL="0" indent="0">
              <a:buNone/>
            </a:pPr>
            <a:r>
              <a:rPr lang="en-US" sz="2000" dirty="0"/>
              <a:t>6. </a:t>
            </a:r>
            <a:r>
              <a:rPr lang="en-US" sz="2100" dirty="0"/>
              <a:t>An initial study involving collection of urine samples using a catheter could be reviewed under expedited category 3.</a:t>
            </a:r>
          </a:p>
          <a:p>
            <a:pPr marL="0" indent="0">
              <a:buNone/>
            </a:pPr>
            <a:r>
              <a:rPr lang="en-US" sz="2100" dirty="0">
                <a:solidFill>
                  <a:schemeClr val="tx1"/>
                </a:solidFill>
              </a:rPr>
              <a:t>It depends</a:t>
            </a:r>
          </a:p>
          <a:p>
            <a:pPr marL="0" indent="0">
              <a:buNone/>
            </a:pPr>
            <a:endParaRPr lang="en-US" sz="2100" dirty="0"/>
          </a:p>
          <a:p>
            <a:pPr marL="0" indent="0">
              <a:buNone/>
            </a:pPr>
            <a:r>
              <a:rPr lang="en-US" sz="2100" dirty="0"/>
              <a:t>7. True or False: An initial study involving healthy, non-pregnant adults only and conducting blood collections of 50ml at 4 different timepoints within a week could be reviewed under expedited category 2.</a:t>
            </a:r>
          </a:p>
          <a:p>
            <a:pPr marL="0" indent="0">
              <a:buNone/>
            </a:pPr>
            <a:r>
              <a:rPr lang="en-US" sz="2100" dirty="0">
                <a:solidFill>
                  <a:schemeClr val="tx1"/>
                </a:solidFill>
              </a:rPr>
              <a:t>False</a:t>
            </a:r>
          </a:p>
          <a:p>
            <a:pPr marL="0" indent="0">
              <a:buNone/>
            </a:pPr>
            <a:endParaRPr lang="en-US" sz="2000" dirty="0"/>
          </a:p>
          <a:p>
            <a:pPr marL="0" indent="0">
              <a:buNone/>
            </a:pPr>
            <a:r>
              <a:rPr lang="en-US" sz="2000" dirty="0"/>
              <a:t>8. True or False: A study proposing to conduct bone marrow aspirations in adults can be reviewed under Expedited category 3.</a:t>
            </a:r>
          </a:p>
          <a:p>
            <a:pPr marL="0" indent="0">
              <a:buNone/>
            </a:pPr>
            <a:r>
              <a:rPr lang="en-US" sz="2000" dirty="0">
                <a:solidFill>
                  <a:schemeClr val="tx1"/>
                </a:solidFill>
              </a:rPr>
              <a:t>False</a:t>
            </a:r>
          </a:p>
        </p:txBody>
      </p:sp>
      <p:sp>
        <p:nvSpPr>
          <p:cNvPr id="4" name="Footer Placeholder 3">
            <a:extLst>
              <a:ext uri="{FF2B5EF4-FFF2-40B4-BE49-F238E27FC236}">
                <a16:creationId xmlns:a16="http://schemas.microsoft.com/office/drawing/2014/main" id="{C6990FD7-6346-21DB-1FBE-6EAC907EEBF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BB490A96-E992-B061-180A-0559B678E9F0}"/>
              </a:ext>
            </a:extLst>
          </p:cNvPr>
          <p:cNvSpPr>
            <a:spLocks noGrp="1"/>
          </p:cNvSpPr>
          <p:nvPr>
            <p:ph type="sldNum" sz="quarter" idx="4"/>
          </p:nvPr>
        </p:nvSpPr>
        <p:spPr/>
        <p:txBody>
          <a:bodyPr/>
          <a:lstStyle/>
          <a:p>
            <a:fld id="{263E268E-DA18-874E-8CBA-6F80F366F288}" type="slidenum">
              <a:rPr lang="en-US" smtClean="0"/>
              <a:pPr/>
              <a:t>17</a:t>
            </a:fld>
            <a:endParaRPr lang="en-US" dirty="0"/>
          </a:p>
        </p:txBody>
      </p:sp>
    </p:spTree>
    <p:extLst>
      <p:ext uri="{BB962C8B-B14F-4D97-AF65-F5344CB8AC3E}">
        <p14:creationId xmlns:p14="http://schemas.microsoft.com/office/powerpoint/2010/main" val="27269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5195-3E93-E7A1-48A7-788F48E7D865}"/>
              </a:ext>
            </a:extLst>
          </p:cNvPr>
          <p:cNvSpPr>
            <a:spLocks noGrp="1"/>
          </p:cNvSpPr>
          <p:nvPr>
            <p:ph type="title"/>
          </p:nvPr>
        </p:nvSpPr>
        <p:spPr/>
        <p:txBody>
          <a:bodyPr>
            <a:normAutofit/>
          </a:bodyPr>
          <a:lstStyle/>
          <a:p>
            <a:r>
              <a:rPr lang="en-US" sz="3600" dirty="0"/>
              <a:t>Let’s Practice!</a:t>
            </a:r>
          </a:p>
        </p:txBody>
      </p:sp>
      <p:sp>
        <p:nvSpPr>
          <p:cNvPr id="3" name="Content Placeholder 2">
            <a:extLst>
              <a:ext uri="{FF2B5EF4-FFF2-40B4-BE49-F238E27FC236}">
                <a16:creationId xmlns:a16="http://schemas.microsoft.com/office/drawing/2014/main" id="{2F0B0A48-3E0F-3449-2DFE-4A28DDA18CA3}"/>
              </a:ext>
            </a:extLst>
          </p:cNvPr>
          <p:cNvSpPr>
            <a:spLocks noGrp="1"/>
          </p:cNvSpPr>
          <p:nvPr>
            <p:ph idx="1"/>
          </p:nvPr>
        </p:nvSpPr>
        <p:spPr/>
        <p:txBody>
          <a:bodyPr>
            <a:normAutofit fontScale="92500" lnSpcReduction="10000"/>
          </a:bodyPr>
          <a:lstStyle/>
          <a:p>
            <a:pPr marL="0" indent="0">
              <a:buNone/>
            </a:pPr>
            <a:r>
              <a:rPr lang="en-US" sz="2000" dirty="0"/>
              <a:t>9. True or False: A study involving nasal endoscopy can be reviewed via Expedited methods.</a:t>
            </a:r>
          </a:p>
          <a:p>
            <a:pPr marL="0" indent="0">
              <a:buNone/>
            </a:pPr>
            <a:r>
              <a:rPr lang="en-US" sz="2000" dirty="0">
                <a:solidFill>
                  <a:schemeClr val="tx1"/>
                </a:solidFill>
              </a:rPr>
              <a:t>False</a:t>
            </a:r>
          </a:p>
          <a:p>
            <a:pPr marL="0" indent="0">
              <a:buNone/>
            </a:pPr>
            <a:endParaRPr lang="en-US" sz="2000" dirty="0"/>
          </a:p>
          <a:p>
            <a:pPr marL="0" indent="0">
              <a:buNone/>
            </a:pPr>
            <a:r>
              <a:rPr lang="en-US" sz="2000" dirty="0"/>
              <a:t>10. </a:t>
            </a:r>
            <a:r>
              <a:rPr lang="en-US" sz="2100" dirty="0"/>
              <a:t>True or False: An initial study involving adults and conducting leukapheresis procedure could be reviewed under expedited category 3.</a:t>
            </a:r>
          </a:p>
          <a:p>
            <a:pPr marL="0" indent="0">
              <a:buNone/>
            </a:pPr>
            <a:r>
              <a:rPr lang="en-US" sz="2100" dirty="0">
                <a:solidFill>
                  <a:schemeClr val="tx1"/>
                </a:solidFill>
              </a:rPr>
              <a:t>False</a:t>
            </a:r>
          </a:p>
          <a:p>
            <a:pPr marL="0" indent="0">
              <a:buNone/>
            </a:pPr>
            <a:endParaRPr lang="en-US" sz="2100" dirty="0"/>
          </a:p>
          <a:p>
            <a:pPr marL="0" indent="0">
              <a:buNone/>
            </a:pPr>
            <a:r>
              <a:rPr lang="en-US" sz="2100" dirty="0"/>
              <a:t>11. True or False: An initial study involving children and collecting nasal swabs could be reviewed under expedited category 3.</a:t>
            </a:r>
          </a:p>
          <a:p>
            <a:pPr marL="0" indent="0">
              <a:buNone/>
            </a:pPr>
            <a:r>
              <a:rPr lang="en-US" sz="2100" dirty="0">
                <a:solidFill>
                  <a:schemeClr val="tx1"/>
                </a:solidFill>
              </a:rPr>
              <a:t>True</a:t>
            </a:r>
          </a:p>
          <a:p>
            <a:pPr marL="0" indent="0">
              <a:buNone/>
            </a:pPr>
            <a:endParaRPr lang="en-US" sz="2000" dirty="0"/>
          </a:p>
          <a:p>
            <a:pPr marL="0" indent="0">
              <a:buNone/>
            </a:pPr>
            <a:r>
              <a:rPr lang="en-US" sz="2000" dirty="0"/>
              <a:t>12. A study using tissues that are left over from samples taken for clinical care purposes could be reviewed under which expedited category?</a:t>
            </a:r>
          </a:p>
          <a:p>
            <a:pPr marL="0" indent="0">
              <a:buNone/>
            </a:pPr>
            <a:r>
              <a:rPr lang="en-US" sz="2000" dirty="0">
                <a:solidFill>
                  <a:schemeClr val="tx1"/>
                </a:solidFill>
              </a:rPr>
              <a:t>Expedited category 5</a:t>
            </a:r>
          </a:p>
        </p:txBody>
      </p:sp>
      <p:sp>
        <p:nvSpPr>
          <p:cNvPr id="4" name="Footer Placeholder 3">
            <a:extLst>
              <a:ext uri="{FF2B5EF4-FFF2-40B4-BE49-F238E27FC236}">
                <a16:creationId xmlns:a16="http://schemas.microsoft.com/office/drawing/2014/main" id="{C6990FD7-6346-21DB-1FBE-6EAC907EEBF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BB490A96-E992-B061-180A-0559B678E9F0}"/>
              </a:ext>
            </a:extLst>
          </p:cNvPr>
          <p:cNvSpPr>
            <a:spLocks noGrp="1"/>
          </p:cNvSpPr>
          <p:nvPr>
            <p:ph type="sldNum" sz="quarter" idx="4"/>
          </p:nvPr>
        </p:nvSpPr>
        <p:spPr/>
        <p:txBody>
          <a:bodyPr/>
          <a:lstStyle/>
          <a:p>
            <a:fld id="{263E268E-DA18-874E-8CBA-6F80F366F288}" type="slidenum">
              <a:rPr lang="en-US" smtClean="0"/>
              <a:pPr/>
              <a:t>18</a:t>
            </a:fld>
            <a:endParaRPr lang="en-US" dirty="0"/>
          </a:p>
        </p:txBody>
      </p:sp>
    </p:spTree>
    <p:extLst>
      <p:ext uri="{BB962C8B-B14F-4D97-AF65-F5344CB8AC3E}">
        <p14:creationId xmlns:p14="http://schemas.microsoft.com/office/powerpoint/2010/main" val="13514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r>
              <a:rPr lang="en-US" sz="2400" dirty="0"/>
              <a:t>Institutional Review Board: Management and Function</a:t>
            </a:r>
          </a:p>
          <a:p>
            <a:endParaRPr lang="en-US" sz="2400" dirty="0"/>
          </a:p>
          <a:p>
            <a:r>
              <a:rPr lang="en-US" sz="2400" dirty="0"/>
              <a:t>Code of Federal Regulations: 45 CFR 46 – Protection of Human Subjects</a:t>
            </a:r>
          </a:p>
          <a:p>
            <a:endParaRPr lang="en-US" sz="2400" dirty="0"/>
          </a:p>
          <a:p>
            <a:r>
              <a:rPr lang="en-US" sz="2400" dirty="0"/>
              <a:t>CFR - Code of Federal Regulations Title 21</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19</a:t>
            </a:fld>
            <a:endParaRPr lang="en-US" dirty="0"/>
          </a:p>
        </p:txBody>
      </p:sp>
    </p:spTree>
    <p:extLst>
      <p:ext uri="{BB962C8B-B14F-4D97-AF65-F5344CB8AC3E}">
        <p14:creationId xmlns:p14="http://schemas.microsoft.com/office/powerpoint/2010/main" val="363311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Expedited Review Categories (DHHS 1998)</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2</a:t>
            </a:fld>
            <a:endParaRPr lang="en-US" dirty="0"/>
          </a:p>
        </p:txBody>
      </p:sp>
      <p:sp>
        <p:nvSpPr>
          <p:cNvPr id="8" name="Content Placeholder 5">
            <a:extLst>
              <a:ext uri="{FF2B5EF4-FFF2-40B4-BE49-F238E27FC236}">
                <a16:creationId xmlns:a16="http://schemas.microsoft.com/office/drawing/2014/main" id="{3D4E6690-C6F4-9287-1E83-DE86B786CA84}"/>
              </a:ext>
            </a:extLst>
          </p:cNvPr>
          <p:cNvSpPr>
            <a:spLocks noGrp="1"/>
          </p:cNvSpPr>
          <p:nvPr>
            <p:ph idx="1"/>
          </p:nvPr>
        </p:nvSpPr>
        <p:spPr>
          <a:xfrm>
            <a:off x="291598" y="1240132"/>
            <a:ext cx="4457383" cy="5154688"/>
          </a:xfrm>
        </p:spPr>
        <p:txBody>
          <a:bodyPr vert="horz" lIns="91440" tIns="45720" rIns="91440" bIns="45720" rtlCol="0" anchor="t">
            <a:normAutofit fontScale="40000" lnSpcReduction="20000"/>
          </a:bodyPr>
          <a:lstStyle/>
          <a:p>
            <a:pPr marL="457200" indent="-457200">
              <a:lnSpc>
                <a:spcPct val="120000"/>
              </a:lnSpc>
              <a:buAutoNum type="arabicPeriod"/>
            </a:pPr>
            <a:r>
              <a:rPr lang="en-US" sz="4500" dirty="0"/>
              <a:t>Studies of drugs and medical devices when no IND or IDE is needed.</a:t>
            </a:r>
          </a:p>
          <a:p>
            <a:pPr marL="457200" indent="-457200">
              <a:lnSpc>
                <a:spcPct val="120000"/>
              </a:lnSpc>
              <a:buAutoNum type="arabicPeriod"/>
            </a:pPr>
            <a:r>
              <a:rPr lang="en-US" sz="4500" dirty="0">
                <a:solidFill>
                  <a:schemeClr val="tx1"/>
                </a:solidFill>
              </a:rPr>
              <a:t>Blood samples by finger stick, heel stick, ear stick, or venipuncture.</a:t>
            </a:r>
          </a:p>
          <a:p>
            <a:pPr marL="457200" indent="-457200">
              <a:lnSpc>
                <a:spcPct val="120000"/>
              </a:lnSpc>
              <a:buAutoNum type="arabicPeriod"/>
            </a:pPr>
            <a:r>
              <a:rPr lang="en-US" sz="4500" dirty="0">
                <a:solidFill>
                  <a:schemeClr val="tx1"/>
                </a:solidFill>
              </a:rPr>
              <a:t>Biological specimens for research purposes by “noninvasive” means.</a:t>
            </a:r>
          </a:p>
          <a:p>
            <a:pPr marL="457200" indent="-457200">
              <a:lnSpc>
                <a:spcPct val="120000"/>
              </a:lnSpc>
              <a:buAutoNum type="arabicPeriod"/>
            </a:pPr>
            <a:r>
              <a:rPr lang="en-US" sz="4500" dirty="0"/>
              <a:t>Data through noninvasive procedures (not involving general anesthesia or sedation) routinely employed in clinical practice, excluding procedures involving x-rays or microwaves.</a:t>
            </a:r>
          </a:p>
          <a:p>
            <a:pPr marL="457200" indent="-457200">
              <a:lnSpc>
                <a:spcPct val="120000"/>
              </a:lnSpc>
              <a:buAutoNum type="arabicPeriod"/>
            </a:pPr>
            <a:r>
              <a:rPr lang="en-US" sz="4500" dirty="0"/>
              <a:t>Materials (data, documents, records, or specimens) that have been collected, or will be collected solely for nonresearch purposes. Evaluation of public benefit service programs</a:t>
            </a:r>
          </a:p>
          <a:p>
            <a:pPr marL="457200" indent="-457200">
              <a:buAutoNum type="arabicPeriod"/>
            </a:pPr>
            <a:endParaRPr lang="en-US" dirty="0"/>
          </a:p>
        </p:txBody>
      </p:sp>
      <p:sp>
        <p:nvSpPr>
          <p:cNvPr id="9" name="TextBox 8">
            <a:extLst>
              <a:ext uri="{FF2B5EF4-FFF2-40B4-BE49-F238E27FC236}">
                <a16:creationId xmlns:a16="http://schemas.microsoft.com/office/drawing/2014/main" id="{4FACF97D-0112-7D5C-3EE6-5A82C6290948}"/>
              </a:ext>
            </a:extLst>
          </p:cNvPr>
          <p:cNvSpPr txBox="1"/>
          <p:nvPr/>
        </p:nvSpPr>
        <p:spPr>
          <a:xfrm>
            <a:off x="5653549" y="1240132"/>
            <a:ext cx="5319252" cy="45858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mj-lt"/>
              <a:buAutoNum type="arabicPeriod" startAt="6"/>
            </a:pPr>
            <a:r>
              <a:rPr lang="en-US" dirty="0">
                <a:solidFill>
                  <a:schemeClr val="accent6"/>
                </a:solidFill>
              </a:rPr>
              <a:t>Data from voice, video, digital, or image recordings made for research purposes.</a:t>
            </a:r>
          </a:p>
          <a:p>
            <a:pPr marL="457200" indent="-457200">
              <a:buAutoNum type="arabicPeriod" startAt="6"/>
            </a:pPr>
            <a:r>
              <a:rPr lang="en-US" dirty="0">
                <a:solidFill>
                  <a:schemeClr val="accent6"/>
                </a:solidFill>
              </a:rPr>
              <a:t>Research employing survey, interview, oral history, focus group, etc.</a:t>
            </a:r>
            <a:r>
              <a:rPr lang="en-US" b="1" dirty="0">
                <a:solidFill>
                  <a:schemeClr val="accent6"/>
                </a:solidFill>
              </a:rPr>
              <a:t>  </a:t>
            </a:r>
            <a:endParaRPr lang="en-US" dirty="0">
              <a:solidFill>
                <a:schemeClr val="accent6"/>
              </a:solidFill>
            </a:endParaRPr>
          </a:p>
          <a:p>
            <a:pPr marL="457200" indent="-457200">
              <a:buAutoNum type="arabicPeriod" startAt="6"/>
            </a:pPr>
            <a:r>
              <a:rPr lang="en-US" dirty="0">
                <a:solidFill>
                  <a:schemeClr val="accent6"/>
                </a:solidFill>
              </a:rPr>
              <a:t>Continuing review of research previously approved by the convened IRB where: </a:t>
            </a:r>
          </a:p>
          <a:p>
            <a:pPr lvl="1"/>
            <a:r>
              <a:rPr lang="en-US" dirty="0">
                <a:solidFill>
                  <a:schemeClr val="accent6"/>
                </a:solidFill>
              </a:rPr>
              <a:t>	(a) only-follow-up remains, </a:t>
            </a:r>
          </a:p>
          <a:p>
            <a:pPr lvl="1"/>
            <a:r>
              <a:rPr lang="en-US" dirty="0">
                <a:solidFill>
                  <a:schemeClr val="accent6"/>
                </a:solidFill>
              </a:rPr>
              <a:t>	(b) no subjects enrolled, and no additional 	     risks identified, or </a:t>
            </a:r>
          </a:p>
          <a:p>
            <a:pPr lvl="1"/>
            <a:r>
              <a:rPr lang="en-US" dirty="0">
                <a:solidFill>
                  <a:schemeClr val="accent6"/>
                </a:solidFill>
              </a:rPr>
              <a:t>	(c) only data analysis remains.</a:t>
            </a:r>
          </a:p>
          <a:p>
            <a:pPr marL="457200" indent="-457200">
              <a:buAutoNum type="arabicPeriod" startAt="6"/>
            </a:pPr>
            <a:r>
              <a:rPr lang="en-US" dirty="0">
                <a:solidFill>
                  <a:schemeClr val="accent6"/>
                </a:solidFill>
              </a:rPr>
              <a:t>Continuing review where: </a:t>
            </a:r>
          </a:p>
          <a:p>
            <a:pPr lvl="1"/>
            <a:r>
              <a:rPr lang="en-US" dirty="0">
                <a:solidFill>
                  <a:schemeClr val="accent6"/>
                </a:solidFill>
              </a:rPr>
              <a:t>	(1) not conducted under an IND/IDE, </a:t>
            </a:r>
          </a:p>
          <a:p>
            <a:pPr lvl="1"/>
            <a:r>
              <a:rPr lang="en-US" dirty="0">
                <a:solidFill>
                  <a:schemeClr val="accent6"/>
                </a:solidFill>
              </a:rPr>
              <a:t>	(2) other expedited categories are not 		applicable, and 	</a:t>
            </a:r>
          </a:p>
          <a:p>
            <a:pPr lvl="1"/>
            <a:r>
              <a:rPr lang="en-US" dirty="0">
                <a:solidFill>
                  <a:schemeClr val="accent6"/>
                </a:solidFill>
              </a:rPr>
              <a:t>	(3) Board considers minimal risk.</a:t>
            </a:r>
          </a:p>
          <a:p>
            <a:r>
              <a:rPr lang="en-US" sz="2200" b="1" dirty="0"/>
              <a:t>			</a:t>
            </a:r>
            <a:endParaRPr lang="en-US" sz="2200" dirty="0"/>
          </a:p>
        </p:txBody>
      </p:sp>
    </p:spTree>
    <p:extLst>
      <p:ext uri="{BB962C8B-B14F-4D97-AF65-F5344CB8AC3E}">
        <p14:creationId xmlns:p14="http://schemas.microsoft.com/office/powerpoint/2010/main" val="277765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1344781" cy="1047641"/>
          </a:xfrm>
        </p:spPr>
        <p:txBody>
          <a:bodyPr>
            <a:normAutofit fontScale="90000"/>
          </a:bodyPr>
          <a:lstStyle/>
          <a:p>
            <a:pPr algn="ctr"/>
            <a:r>
              <a:rPr lang="en-US" dirty="0"/>
              <a:t>You can do this!</a:t>
            </a:r>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48929" y="1553497"/>
            <a:ext cx="10854813" cy="3893574"/>
          </a:xfrm>
        </p:spPr>
        <p:txBody>
          <a:bodyPr/>
          <a:lstStyle/>
          <a:p>
            <a:pPr marL="514350" indent="-514350" defTabSz="609585">
              <a:buAutoNum type="arabicPeriod"/>
            </a:pPr>
            <a:r>
              <a:rPr lang="en-US" sz="3200" dirty="0">
                <a:solidFill>
                  <a:srgbClr val="13294B"/>
                </a:solidFill>
                <a:latin typeface="Franklin Gothic Book"/>
              </a:rPr>
              <a:t>We have confidence in your ability to take primary responsibility for these determinations.</a:t>
            </a:r>
          </a:p>
          <a:p>
            <a:pPr marL="514350" indent="-514350" defTabSz="609585">
              <a:buAutoNum type="arabicPeriod"/>
            </a:pPr>
            <a:endParaRPr lang="en-US" sz="3200" dirty="0">
              <a:solidFill>
                <a:srgbClr val="13294B"/>
              </a:solidFill>
              <a:latin typeface="Franklin Gothic Book"/>
            </a:endParaRPr>
          </a:p>
          <a:p>
            <a:pPr defTabSz="609585"/>
            <a:r>
              <a:rPr lang="en-US" sz="3200" dirty="0">
                <a:solidFill>
                  <a:srgbClr val="13294B"/>
                </a:solidFill>
                <a:latin typeface="Franklin Gothic Book"/>
              </a:rPr>
              <a:t>2. Attitude counts! Your mindset is a critical starting point.</a:t>
            </a:r>
          </a:p>
          <a:p>
            <a:pPr defTabSz="609585"/>
            <a:endParaRPr lang="en-US" sz="3200" dirty="0">
              <a:solidFill>
                <a:srgbClr val="13294B"/>
              </a:solidFill>
              <a:latin typeface="Franklin Gothic Book"/>
            </a:endParaRPr>
          </a:p>
          <a:p>
            <a:pPr defTabSz="609585"/>
            <a:r>
              <a:rPr lang="en-US" sz="3200" dirty="0">
                <a:solidFill>
                  <a:srgbClr val="13294B"/>
                </a:solidFill>
                <a:latin typeface="Franklin Gothic Book"/>
              </a:rPr>
              <a:t>3. Apply the definitions and criteria in proper order. Don’t fast forward through the decision algorithm.</a:t>
            </a:r>
          </a:p>
        </p:txBody>
      </p:sp>
    </p:spTree>
    <p:extLst>
      <p:ext uri="{BB962C8B-B14F-4D97-AF65-F5344CB8AC3E}">
        <p14:creationId xmlns:p14="http://schemas.microsoft.com/office/powerpoint/2010/main" val="347644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dirty="0"/>
            </a:br>
            <a:endParaRPr lang="en-US" sz="2667"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dirty="0">
                <a:solidFill>
                  <a:srgbClr val="13294B"/>
                </a:solidFill>
                <a:latin typeface="Franklin Gothic Book"/>
              </a:rPr>
              <a:t>Questions?</a:t>
            </a:r>
          </a:p>
        </p:txBody>
      </p:sp>
    </p:spTree>
    <p:extLst>
      <p:ext uri="{BB962C8B-B14F-4D97-AF65-F5344CB8AC3E}">
        <p14:creationId xmlns:p14="http://schemas.microsoft.com/office/powerpoint/2010/main" val="139990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9E7C-29BF-830C-4538-11C991F47114}"/>
              </a:ext>
            </a:extLst>
          </p:cNvPr>
          <p:cNvSpPr>
            <a:spLocks noGrp="1"/>
          </p:cNvSpPr>
          <p:nvPr>
            <p:ph type="title"/>
          </p:nvPr>
        </p:nvSpPr>
        <p:spPr/>
        <p:txBody>
          <a:bodyPr>
            <a:normAutofit/>
          </a:bodyPr>
          <a:lstStyle/>
          <a:p>
            <a:r>
              <a:rPr lang="en-US" sz="3200" dirty="0"/>
              <a:t>A Few Items to Keep in Mind…</a:t>
            </a:r>
          </a:p>
        </p:txBody>
      </p:sp>
      <p:sp>
        <p:nvSpPr>
          <p:cNvPr id="3" name="Content Placeholder 2">
            <a:extLst>
              <a:ext uri="{FF2B5EF4-FFF2-40B4-BE49-F238E27FC236}">
                <a16:creationId xmlns:a16="http://schemas.microsoft.com/office/drawing/2014/main" id="{15E2F577-0D6C-CE4B-FE65-C593D7FB2EAE}"/>
              </a:ext>
            </a:extLst>
          </p:cNvPr>
          <p:cNvSpPr>
            <a:spLocks noGrp="1"/>
          </p:cNvSpPr>
          <p:nvPr>
            <p:ph idx="1"/>
          </p:nvPr>
        </p:nvSpPr>
        <p:spPr/>
        <p:txBody>
          <a:bodyPr>
            <a:normAutofit fontScale="92500" lnSpcReduction="20000"/>
          </a:bodyPr>
          <a:lstStyle/>
          <a:p>
            <a:r>
              <a:rPr lang="en-US" dirty="0"/>
              <a:t>We will speak about the categories individually; however, they often occur together within the same study​.</a:t>
            </a:r>
          </a:p>
          <a:p>
            <a:endParaRPr lang="en-US" dirty="0"/>
          </a:p>
          <a:p>
            <a:r>
              <a:rPr lang="en-US" dirty="0"/>
              <a:t>In order to qualify for expedited review all research activities must:</a:t>
            </a:r>
          </a:p>
          <a:p>
            <a:pPr lvl="1"/>
            <a:r>
              <a:rPr lang="en-US" dirty="0"/>
              <a:t>Fall into the expedited categories​</a:t>
            </a:r>
          </a:p>
          <a:p>
            <a:pPr lvl="1"/>
            <a:r>
              <a:rPr lang="en-US" dirty="0"/>
              <a:t>Be no more than minimal risk​</a:t>
            </a:r>
          </a:p>
          <a:p>
            <a:endParaRPr lang="en-US" dirty="0"/>
          </a:p>
          <a:p>
            <a:r>
              <a:rPr lang="en-US" dirty="0"/>
              <a:t>The review level applies to the entire study. If certain activities could qualify for exemption, but other activities require expedited review, the whole study must be considered expedited.</a:t>
            </a:r>
          </a:p>
        </p:txBody>
      </p:sp>
      <p:sp>
        <p:nvSpPr>
          <p:cNvPr id="4" name="Footer Placeholder 3">
            <a:extLst>
              <a:ext uri="{FF2B5EF4-FFF2-40B4-BE49-F238E27FC236}">
                <a16:creationId xmlns:a16="http://schemas.microsoft.com/office/drawing/2014/main" id="{7D7C3A28-286A-74C6-0DEC-5818625271D7}"/>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473158-B5E2-62E8-A0A9-E738796AE869}"/>
              </a:ext>
            </a:extLst>
          </p:cNvPr>
          <p:cNvSpPr>
            <a:spLocks noGrp="1"/>
          </p:cNvSpPr>
          <p:nvPr>
            <p:ph type="sldNum" sz="quarter" idx="4"/>
          </p:nvPr>
        </p:nvSpPr>
        <p:spPr/>
        <p:txBody>
          <a:bodyPr/>
          <a:lstStyle/>
          <a:p>
            <a:fld id="{263E268E-DA18-874E-8CBA-6F80F366F288}" type="slidenum">
              <a:rPr lang="en-US" smtClean="0"/>
              <a:pPr/>
              <a:t>3</a:t>
            </a:fld>
            <a:endParaRPr lang="en-US" dirty="0"/>
          </a:p>
        </p:txBody>
      </p:sp>
    </p:spTree>
    <p:extLst>
      <p:ext uri="{BB962C8B-B14F-4D97-AF65-F5344CB8AC3E}">
        <p14:creationId xmlns:p14="http://schemas.microsoft.com/office/powerpoint/2010/main" val="30486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2194-021D-AB94-A7B2-5D2C3B5C7528}"/>
              </a:ext>
            </a:extLst>
          </p:cNvPr>
          <p:cNvSpPr>
            <a:spLocks noGrp="1"/>
          </p:cNvSpPr>
          <p:nvPr>
            <p:ph type="title"/>
          </p:nvPr>
        </p:nvSpPr>
        <p:spPr/>
        <p:txBody>
          <a:bodyPr>
            <a:normAutofit/>
          </a:bodyPr>
          <a:lstStyle/>
          <a:p>
            <a:r>
              <a:rPr lang="en-US" sz="3600" dirty="0"/>
              <a:t>Expedited Categories 2 and 3</a:t>
            </a:r>
          </a:p>
        </p:txBody>
      </p:sp>
      <p:sp>
        <p:nvSpPr>
          <p:cNvPr id="3" name="Content Placeholder 2">
            <a:extLst>
              <a:ext uri="{FF2B5EF4-FFF2-40B4-BE49-F238E27FC236}">
                <a16:creationId xmlns:a16="http://schemas.microsoft.com/office/drawing/2014/main" id="{907B63DB-A54C-7B15-1FDB-B61A46CB60E7}"/>
              </a:ext>
            </a:extLst>
          </p:cNvPr>
          <p:cNvSpPr>
            <a:spLocks noGrp="1"/>
          </p:cNvSpPr>
          <p:nvPr>
            <p:ph idx="1"/>
          </p:nvPr>
        </p:nvSpPr>
        <p:spPr/>
        <p:txBody>
          <a:bodyPr/>
          <a:lstStyle/>
          <a:p>
            <a:endParaRPr lang="en-US" dirty="0"/>
          </a:p>
          <a:p>
            <a:r>
              <a:rPr lang="en-US" dirty="0"/>
              <a:t>These categories involve </a:t>
            </a:r>
            <a:r>
              <a:rPr lang="en-US" dirty="0">
                <a:solidFill>
                  <a:schemeClr val="tx1"/>
                </a:solidFill>
              </a:rPr>
              <a:t>prospective</a:t>
            </a:r>
            <a:r>
              <a:rPr lang="en-US" dirty="0"/>
              <a:t> collection of specimens </a:t>
            </a:r>
            <a:r>
              <a:rPr lang="en-US" dirty="0">
                <a:solidFill>
                  <a:schemeClr val="tx1"/>
                </a:solidFill>
              </a:rPr>
              <a:t>by the researchers</a:t>
            </a:r>
            <a:r>
              <a:rPr lang="en-US" dirty="0"/>
              <a:t>. </a:t>
            </a:r>
          </a:p>
          <a:p>
            <a:endParaRPr lang="en-US" dirty="0"/>
          </a:p>
          <a:p>
            <a:r>
              <a:rPr lang="en-US" dirty="0"/>
              <a:t>May apply to vulnerable populations. </a:t>
            </a:r>
          </a:p>
        </p:txBody>
      </p:sp>
      <p:sp>
        <p:nvSpPr>
          <p:cNvPr id="4" name="Footer Placeholder 3">
            <a:extLst>
              <a:ext uri="{FF2B5EF4-FFF2-40B4-BE49-F238E27FC236}">
                <a16:creationId xmlns:a16="http://schemas.microsoft.com/office/drawing/2014/main" id="{4FCA15BB-BD6C-BCF8-35C8-04BCDF2CCD24}"/>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BC902965-7CB3-B81E-3AEC-9950408B088F}"/>
              </a:ext>
            </a:extLst>
          </p:cNvPr>
          <p:cNvSpPr>
            <a:spLocks noGrp="1"/>
          </p:cNvSpPr>
          <p:nvPr>
            <p:ph type="sldNum" sz="quarter" idx="4"/>
          </p:nvPr>
        </p:nvSpPr>
        <p:spPr/>
        <p:txBody>
          <a:bodyPr/>
          <a:lstStyle/>
          <a:p>
            <a:fld id="{263E268E-DA18-874E-8CBA-6F80F366F288}" type="slidenum">
              <a:rPr lang="en-US" smtClean="0"/>
              <a:pPr/>
              <a:t>4</a:t>
            </a:fld>
            <a:endParaRPr lang="en-US" dirty="0"/>
          </a:p>
        </p:txBody>
      </p:sp>
    </p:spTree>
    <p:extLst>
      <p:ext uri="{BB962C8B-B14F-4D97-AF65-F5344CB8AC3E}">
        <p14:creationId xmlns:p14="http://schemas.microsoft.com/office/powerpoint/2010/main" val="247630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Expedited Category 2</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5</a:t>
            </a:fld>
            <a:endParaRPr lang="en-US" dirty="0"/>
          </a:p>
        </p:txBody>
      </p:sp>
      <p:sp>
        <p:nvSpPr>
          <p:cNvPr id="6" name="Content Placeholder 5">
            <a:extLst>
              <a:ext uri="{FF2B5EF4-FFF2-40B4-BE49-F238E27FC236}">
                <a16:creationId xmlns:a16="http://schemas.microsoft.com/office/drawing/2014/main" id="{0F9FAA39-DB97-C9D8-AB54-41BF18BEAA13}"/>
              </a:ext>
            </a:extLst>
          </p:cNvPr>
          <p:cNvSpPr>
            <a:spLocks noGrp="1"/>
          </p:cNvSpPr>
          <p:nvPr>
            <p:ph idx="1"/>
          </p:nvPr>
        </p:nvSpPr>
        <p:spPr/>
        <p:txBody>
          <a:bodyPr>
            <a:normAutofit fontScale="92500" lnSpcReduction="20000"/>
          </a:bodyPr>
          <a:lstStyle/>
          <a:p>
            <a:pPr marL="0" indent="0">
              <a:buNone/>
            </a:pPr>
            <a:r>
              <a:rPr lang="en-US" dirty="0"/>
              <a:t>Collection of </a:t>
            </a:r>
            <a:r>
              <a:rPr lang="en-US" dirty="0">
                <a:solidFill>
                  <a:schemeClr val="tx1"/>
                </a:solidFill>
              </a:rPr>
              <a:t>blood samples</a:t>
            </a:r>
            <a:r>
              <a:rPr lang="en-US" dirty="0"/>
              <a:t> by finger stick, heel stick, ear stick, or venipuncture as follows:</a:t>
            </a:r>
          </a:p>
          <a:p>
            <a:pPr marL="0" indent="0">
              <a:buNone/>
            </a:pPr>
            <a:endParaRPr lang="en-US" dirty="0"/>
          </a:p>
          <a:p>
            <a:r>
              <a:rPr lang="en-US" sz="2800" dirty="0"/>
              <a:t>from </a:t>
            </a:r>
            <a:r>
              <a:rPr lang="en-US" sz="2800" dirty="0">
                <a:solidFill>
                  <a:schemeClr val="tx1"/>
                </a:solidFill>
              </a:rPr>
              <a:t>healthy</a:t>
            </a:r>
            <a:r>
              <a:rPr lang="en-US" sz="2800" dirty="0"/>
              <a:t>, </a:t>
            </a:r>
            <a:r>
              <a:rPr lang="en-US" sz="2800" dirty="0">
                <a:solidFill>
                  <a:schemeClr val="tx1"/>
                </a:solidFill>
              </a:rPr>
              <a:t>nonpregnant adults</a:t>
            </a:r>
            <a:r>
              <a:rPr lang="en-US" sz="2800" dirty="0"/>
              <a:t> who weigh at least 110 pounds. For these subjects, the amounts drawn may not exceed 550 ml in an 8-week period and collection may not occur more frequently than 2 times per week; or</a:t>
            </a:r>
          </a:p>
          <a:p>
            <a:endParaRPr lang="en-US" sz="2800" dirty="0"/>
          </a:p>
          <a:p>
            <a:r>
              <a:rPr lang="en-US" sz="2800" dirty="0"/>
              <a:t>from </a:t>
            </a:r>
            <a:r>
              <a:rPr lang="en-US" sz="2800" dirty="0">
                <a:solidFill>
                  <a:schemeClr val="tx1"/>
                </a:solidFill>
              </a:rPr>
              <a:t>other adults and children</a:t>
            </a:r>
            <a:r>
              <a:rPr lang="en-US" sz="2800" dirty="0"/>
              <a:t>, considering the age, weight, and health of the subjects, the collection procedure, the amount of blood to be collected, and the frequency with which it will be collected. For these subjects, the amount drawn may not exceed the lesser of 50 ml or 3 ml per kg in an 8-week period and collection may not occur more frequently than 2 times per week.</a:t>
            </a:r>
          </a:p>
        </p:txBody>
      </p:sp>
    </p:spTree>
    <p:extLst>
      <p:ext uri="{BB962C8B-B14F-4D97-AF65-F5344CB8AC3E}">
        <p14:creationId xmlns:p14="http://schemas.microsoft.com/office/powerpoint/2010/main" val="330333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6069-7BCE-3B3E-EBCC-2F08F1575C2E}"/>
              </a:ext>
            </a:extLst>
          </p:cNvPr>
          <p:cNvSpPr>
            <a:spLocks noGrp="1"/>
          </p:cNvSpPr>
          <p:nvPr>
            <p:ph type="title"/>
          </p:nvPr>
        </p:nvSpPr>
        <p:spPr/>
        <p:txBody>
          <a:bodyPr>
            <a:normAutofit/>
          </a:bodyPr>
          <a:lstStyle/>
          <a:p>
            <a:r>
              <a:rPr lang="en-US" sz="3600" dirty="0"/>
              <a:t>Healthy vs. Unhealthy Subjects</a:t>
            </a:r>
          </a:p>
        </p:txBody>
      </p:sp>
      <p:sp>
        <p:nvSpPr>
          <p:cNvPr id="3" name="Content Placeholder 2">
            <a:extLst>
              <a:ext uri="{FF2B5EF4-FFF2-40B4-BE49-F238E27FC236}">
                <a16:creationId xmlns:a16="http://schemas.microsoft.com/office/drawing/2014/main" id="{DC42EC53-75E8-5EDE-3022-943A750F7961}"/>
              </a:ext>
            </a:extLst>
          </p:cNvPr>
          <p:cNvSpPr>
            <a:spLocks noGrp="1"/>
          </p:cNvSpPr>
          <p:nvPr>
            <p:ph idx="1"/>
          </p:nvPr>
        </p:nvSpPr>
        <p:spPr/>
        <p:txBody>
          <a:bodyPr/>
          <a:lstStyle/>
          <a:p>
            <a:r>
              <a:rPr lang="en-US" dirty="0"/>
              <a:t>Chronic Conditions</a:t>
            </a:r>
          </a:p>
          <a:p>
            <a:pPr lvl="1"/>
            <a:r>
              <a:rPr lang="en-US" dirty="0"/>
              <a:t>Need to assess if the subject could be considered “healthy” at the moment.</a:t>
            </a:r>
          </a:p>
          <a:p>
            <a:pPr lvl="2"/>
            <a:r>
              <a:rPr lang="en-US" dirty="0"/>
              <a:t>Cancer</a:t>
            </a:r>
          </a:p>
          <a:p>
            <a:pPr lvl="2"/>
            <a:r>
              <a:rPr lang="en-US" dirty="0"/>
              <a:t>Diabetes</a:t>
            </a:r>
          </a:p>
          <a:p>
            <a:pPr lvl="2"/>
            <a:r>
              <a:rPr lang="en-US" dirty="0"/>
              <a:t>Crohn’s disease</a:t>
            </a:r>
          </a:p>
          <a:p>
            <a:pPr lvl="2"/>
            <a:r>
              <a:rPr lang="en-US" dirty="0"/>
              <a:t>HIV vs. AIDS</a:t>
            </a:r>
          </a:p>
        </p:txBody>
      </p:sp>
      <p:sp>
        <p:nvSpPr>
          <p:cNvPr id="4" name="Footer Placeholder 3">
            <a:extLst>
              <a:ext uri="{FF2B5EF4-FFF2-40B4-BE49-F238E27FC236}">
                <a16:creationId xmlns:a16="http://schemas.microsoft.com/office/drawing/2014/main" id="{87BBE6DB-6835-AF5A-A24E-89354F4B508F}"/>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8018DA25-E0B7-A17E-94FA-AA11F18AADB6}"/>
              </a:ext>
            </a:extLst>
          </p:cNvPr>
          <p:cNvSpPr>
            <a:spLocks noGrp="1"/>
          </p:cNvSpPr>
          <p:nvPr>
            <p:ph type="sldNum" sz="quarter" idx="4"/>
          </p:nvPr>
        </p:nvSpPr>
        <p:spPr/>
        <p:txBody>
          <a:bodyPr/>
          <a:lstStyle/>
          <a:p>
            <a:fld id="{263E268E-DA18-874E-8CBA-6F80F366F288}" type="slidenum">
              <a:rPr lang="en-US" smtClean="0"/>
              <a:pPr/>
              <a:t>6</a:t>
            </a:fld>
            <a:endParaRPr lang="en-US" dirty="0"/>
          </a:p>
        </p:txBody>
      </p:sp>
    </p:spTree>
    <p:extLst>
      <p:ext uri="{BB962C8B-B14F-4D97-AF65-F5344CB8AC3E}">
        <p14:creationId xmlns:p14="http://schemas.microsoft.com/office/powerpoint/2010/main" val="29631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BE93-0B5D-D139-1CDD-33CEC8E39600}"/>
              </a:ext>
            </a:extLst>
          </p:cNvPr>
          <p:cNvSpPr>
            <a:spLocks noGrp="1"/>
          </p:cNvSpPr>
          <p:nvPr>
            <p:ph type="title"/>
          </p:nvPr>
        </p:nvSpPr>
        <p:spPr/>
        <p:txBody>
          <a:bodyPr/>
          <a:lstStyle/>
          <a:p>
            <a:r>
              <a:rPr lang="en-US" dirty="0"/>
              <a:t>What Should We Consider When Determining if Fits Expedited Category 2?</a:t>
            </a:r>
          </a:p>
        </p:txBody>
      </p:sp>
      <p:sp>
        <p:nvSpPr>
          <p:cNvPr id="3" name="Content Placeholder 2">
            <a:extLst>
              <a:ext uri="{FF2B5EF4-FFF2-40B4-BE49-F238E27FC236}">
                <a16:creationId xmlns:a16="http://schemas.microsoft.com/office/drawing/2014/main" id="{6E912572-F0A3-D7BC-38F4-BE06AB191A9F}"/>
              </a:ext>
            </a:extLst>
          </p:cNvPr>
          <p:cNvSpPr>
            <a:spLocks noGrp="1"/>
          </p:cNvSpPr>
          <p:nvPr>
            <p:ph idx="1"/>
          </p:nvPr>
        </p:nvSpPr>
        <p:spPr/>
        <p:txBody>
          <a:bodyPr/>
          <a:lstStyle/>
          <a:p>
            <a:endParaRPr lang="en-US" dirty="0"/>
          </a:p>
          <a:p>
            <a:r>
              <a:rPr lang="en-US" dirty="0"/>
              <a:t>Population</a:t>
            </a:r>
          </a:p>
          <a:p>
            <a:r>
              <a:rPr lang="en-US" dirty="0"/>
              <a:t>Collection procedure</a:t>
            </a:r>
          </a:p>
          <a:p>
            <a:r>
              <a:rPr lang="en-US" dirty="0"/>
              <a:t>Amount of blood to be collected</a:t>
            </a:r>
          </a:p>
          <a:p>
            <a:r>
              <a:rPr lang="en-US" dirty="0"/>
              <a:t>Frequency of blood draws</a:t>
            </a:r>
          </a:p>
        </p:txBody>
      </p:sp>
      <p:sp>
        <p:nvSpPr>
          <p:cNvPr id="4" name="Footer Placeholder 3">
            <a:extLst>
              <a:ext uri="{FF2B5EF4-FFF2-40B4-BE49-F238E27FC236}">
                <a16:creationId xmlns:a16="http://schemas.microsoft.com/office/drawing/2014/main" id="{AA7E56EF-FC71-AA48-0287-A794E842EA9F}"/>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AAA234C5-DAD1-DB56-6C2C-5A0EF3C99DA9}"/>
              </a:ext>
            </a:extLst>
          </p:cNvPr>
          <p:cNvSpPr>
            <a:spLocks noGrp="1"/>
          </p:cNvSpPr>
          <p:nvPr>
            <p:ph type="sldNum" sz="quarter" idx="4"/>
          </p:nvPr>
        </p:nvSpPr>
        <p:spPr/>
        <p:txBody>
          <a:bodyPr/>
          <a:lstStyle/>
          <a:p>
            <a:fld id="{263E268E-DA18-874E-8CBA-6F80F366F288}" type="slidenum">
              <a:rPr lang="en-US" smtClean="0"/>
              <a:pPr/>
              <a:t>7</a:t>
            </a:fld>
            <a:endParaRPr lang="en-US" dirty="0"/>
          </a:p>
        </p:txBody>
      </p:sp>
    </p:spTree>
    <p:extLst>
      <p:ext uri="{BB962C8B-B14F-4D97-AF65-F5344CB8AC3E}">
        <p14:creationId xmlns:p14="http://schemas.microsoft.com/office/powerpoint/2010/main" val="2477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C33D-090B-BEDC-04E2-21107492B35A}"/>
              </a:ext>
            </a:extLst>
          </p:cNvPr>
          <p:cNvSpPr>
            <a:spLocks noGrp="1"/>
          </p:cNvSpPr>
          <p:nvPr>
            <p:ph type="title"/>
          </p:nvPr>
        </p:nvSpPr>
        <p:spPr/>
        <p:txBody>
          <a:bodyPr>
            <a:normAutofit/>
          </a:bodyPr>
          <a:lstStyle/>
          <a:p>
            <a:r>
              <a:rPr lang="en-US" sz="3600" dirty="0"/>
              <a:t>Standard of Care vs. Research Collection</a:t>
            </a:r>
          </a:p>
        </p:txBody>
      </p:sp>
      <p:sp>
        <p:nvSpPr>
          <p:cNvPr id="3" name="Content Placeholder 2">
            <a:extLst>
              <a:ext uri="{FF2B5EF4-FFF2-40B4-BE49-F238E27FC236}">
                <a16:creationId xmlns:a16="http://schemas.microsoft.com/office/drawing/2014/main" id="{2EDFCBF5-0BEC-AB94-0619-70346BEFBF6D}"/>
              </a:ext>
            </a:extLst>
          </p:cNvPr>
          <p:cNvSpPr>
            <a:spLocks noGrp="1"/>
          </p:cNvSpPr>
          <p:nvPr>
            <p:ph idx="1"/>
          </p:nvPr>
        </p:nvSpPr>
        <p:spPr/>
        <p:txBody>
          <a:bodyPr/>
          <a:lstStyle/>
          <a:p>
            <a:r>
              <a:rPr lang="en-US" dirty="0"/>
              <a:t>If blood collection for research purposes is being conducted in combination with a standard of care collection, the IRB does not need to know the total combined amount of blood.</a:t>
            </a:r>
          </a:p>
          <a:p>
            <a:endParaRPr lang="en-US" dirty="0"/>
          </a:p>
          <a:p>
            <a:r>
              <a:rPr lang="en-US" dirty="0">
                <a:solidFill>
                  <a:schemeClr val="tx1"/>
                </a:solidFill>
              </a:rPr>
              <a:t>IRB is responsible to oversee the research collection only.</a:t>
            </a:r>
          </a:p>
        </p:txBody>
      </p:sp>
      <p:sp>
        <p:nvSpPr>
          <p:cNvPr id="4" name="Footer Placeholder 3">
            <a:extLst>
              <a:ext uri="{FF2B5EF4-FFF2-40B4-BE49-F238E27FC236}">
                <a16:creationId xmlns:a16="http://schemas.microsoft.com/office/drawing/2014/main" id="{12FC6BF7-3106-33EB-6B32-176D71E8594B}"/>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D78BF782-E029-03CF-14B1-9D19BF1EF1D6}"/>
              </a:ext>
            </a:extLst>
          </p:cNvPr>
          <p:cNvSpPr>
            <a:spLocks noGrp="1"/>
          </p:cNvSpPr>
          <p:nvPr>
            <p:ph type="sldNum" sz="quarter" idx="4"/>
          </p:nvPr>
        </p:nvSpPr>
        <p:spPr/>
        <p:txBody>
          <a:bodyPr/>
          <a:lstStyle/>
          <a:p>
            <a:fld id="{263E268E-DA18-874E-8CBA-6F80F366F288}" type="slidenum">
              <a:rPr lang="en-US" smtClean="0"/>
              <a:pPr/>
              <a:t>8</a:t>
            </a:fld>
            <a:endParaRPr lang="en-US" dirty="0"/>
          </a:p>
        </p:txBody>
      </p:sp>
    </p:spTree>
    <p:extLst>
      <p:ext uri="{BB962C8B-B14F-4D97-AF65-F5344CB8AC3E}">
        <p14:creationId xmlns:p14="http://schemas.microsoft.com/office/powerpoint/2010/main" val="191370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dirty="0"/>
              <a:t>Expedited Category 3</a:t>
            </a:r>
            <a:endParaRPr lang="en-US" sz="3600" dirty="0">
              <a:highlight>
                <a:srgbClr val="FFFF00"/>
              </a:highlight>
            </a:endParaRPr>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9</a:t>
            </a:fld>
            <a:endParaRPr lang="en-US" dirty="0"/>
          </a:p>
        </p:txBody>
      </p:sp>
      <p:sp>
        <p:nvSpPr>
          <p:cNvPr id="6" name="Content Placeholder 5">
            <a:extLst>
              <a:ext uri="{FF2B5EF4-FFF2-40B4-BE49-F238E27FC236}">
                <a16:creationId xmlns:a16="http://schemas.microsoft.com/office/drawing/2014/main" id="{0F9FAA39-DB97-C9D8-AB54-41BF18BEAA13}"/>
              </a:ext>
            </a:extLst>
          </p:cNvPr>
          <p:cNvSpPr>
            <a:spLocks noGrp="1"/>
          </p:cNvSpPr>
          <p:nvPr>
            <p:ph idx="1"/>
          </p:nvPr>
        </p:nvSpPr>
        <p:spPr>
          <a:xfrm>
            <a:off x="291596" y="1301751"/>
            <a:ext cx="11623648" cy="5093069"/>
          </a:xfrm>
        </p:spPr>
        <p:txBody>
          <a:bodyPr>
            <a:normAutofit fontScale="62500" lnSpcReduction="20000"/>
          </a:bodyPr>
          <a:lstStyle/>
          <a:p>
            <a:pPr marL="0" indent="0">
              <a:buNone/>
            </a:pPr>
            <a:r>
              <a:rPr lang="en-US" sz="3800" dirty="0">
                <a:solidFill>
                  <a:schemeClr val="tx1"/>
                </a:solidFill>
              </a:rPr>
              <a:t>Prospective</a:t>
            </a:r>
            <a:r>
              <a:rPr lang="en-US" sz="3800" dirty="0"/>
              <a:t> collection of biological specimens for </a:t>
            </a:r>
            <a:r>
              <a:rPr lang="en-US" sz="3800" dirty="0">
                <a:solidFill>
                  <a:schemeClr val="tx1"/>
                </a:solidFill>
              </a:rPr>
              <a:t>research purposes </a:t>
            </a:r>
            <a:r>
              <a:rPr lang="en-US" sz="3800" dirty="0"/>
              <a:t>by </a:t>
            </a:r>
            <a:r>
              <a:rPr lang="en-US" sz="3800" dirty="0">
                <a:solidFill>
                  <a:schemeClr val="tx1"/>
                </a:solidFill>
              </a:rPr>
              <a:t>noninvasive</a:t>
            </a:r>
            <a:r>
              <a:rPr lang="en-US" sz="3800" dirty="0"/>
              <a:t> means.</a:t>
            </a:r>
          </a:p>
          <a:p>
            <a:pPr marL="0" indent="0">
              <a:buNone/>
            </a:pPr>
            <a:endParaRPr lang="en-US" dirty="0"/>
          </a:p>
          <a:p>
            <a:pPr marL="0" indent="0">
              <a:buNone/>
            </a:pPr>
            <a:r>
              <a:rPr lang="en-US" dirty="0"/>
              <a:t>Examples: </a:t>
            </a:r>
          </a:p>
          <a:p>
            <a:pPr marL="533386" lvl="1" indent="0">
              <a:buNone/>
            </a:pPr>
            <a:r>
              <a:rPr lang="en-US" dirty="0"/>
              <a:t>(a) hair and nail clippings in a nondisfiguring manner; </a:t>
            </a:r>
          </a:p>
          <a:p>
            <a:pPr marL="533386" lvl="1" indent="0">
              <a:buNone/>
            </a:pPr>
            <a:r>
              <a:rPr lang="en-US" dirty="0"/>
              <a:t>(b) deciduous teeth at time of exfoliation or if routine patient care indicates a need for extraction; </a:t>
            </a:r>
          </a:p>
          <a:p>
            <a:pPr marL="533386" lvl="1" indent="0">
              <a:buNone/>
            </a:pPr>
            <a:r>
              <a:rPr lang="en-US" dirty="0"/>
              <a:t>(c) permanent teeth if routine patient care indicates a need for extraction; </a:t>
            </a:r>
          </a:p>
          <a:p>
            <a:pPr marL="533386" lvl="1" indent="0">
              <a:buNone/>
            </a:pPr>
            <a:r>
              <a:rPr lang="en-US" dirty="0"/>
              <a:t>(d) excreta and external secretions (including sweat); </a:t>
            </a:r>
          </a:p>
          <a:p>
            <a:pPr marL="533386" lvl="1" indent="0">
              <a:buNone/>
            </a:pPr>
            <a:r>
              <a:rPr lang="en-US" dirty="0"/>
              <a:t>(e) uncannulated saliva collected either in an unstimulated fashion or stimulated by chewing gumbase or wax or by applying a dilute citric solution to the tongue; </a:t>
            </a:r>
          </a:p>
          <a:p>
            <a:pPr marL="533386" lvl="1" indent="0">
              <a:buNone/>
            </a:pPr>
            <a:r>
              <a:rPr lang="en-US" dirty="0"/>
              <a:t>(f) placenta removed at delivery; </a:t>
            </a:r>
          </a:p>
          <a:p>
            <a:pPr marL="533386" lvl="1" indent="0">
              <a:buNone/>
            </a:pPr>
            <a:r>
              <a:rPr lang="en-US" dirty="0"/>
              <a:t>(g) amniotic fluid obtained at the time of rupture of the membrane prior to or during labor; </a:t>
            </a:r>
          </a:p>
          <a:p>
            <a:pPr marL="533386" lvl="1" indent="0">
              <a:buNone/>
            </a:pPr>
            <a:r>
              <a:rPr lang="en-US" dirty="0"/>
              <a:t>(h) supra- and subgingival dental plaque and calculus, provided the collection procedure is not more invasive than routine prophylactic scaling of the teeth and the process is accomplished in accordance with accepted prophylactic techniques; </a:t>
            </a:r>
          </a:p>
          <a:p>
            <a:pPr marL="533386" lvl="1" indent="0">
              <a:buNone/>
            </a:pPr>
            <a:r>
              <a:rPr lang="en-US" dirty="0"/>
              <a:t>(i) mucosal and skin cells collected by buccal scraping or swab, skin swab, or mouth washings; </a:t>
            </a:r>
          </a:p>
          <a:p>
            <a:pPr marL="533386" lvl="1" indent="0">
              <a:buNone/>
            </a:pPr>
            <a:r>
              <a:rPr lang="en-US" dirty="0"/>
              <a:t>(j) sputum collected after saline mist nebulization.</a:t>
            </a:r>
          </a:p>
        </p:txBody>
      </p:sp>
    </p:spTree>
    <p:extLst>
      <p:ext uri="{BB962C8B-B14F-4D97-AF65-F5344CB8AC3E}">
        <p14:creationId xmlns:p14="http://schemas.microsoft.com/office/powerpoint/2010/main" val="33755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500"/>
                                        <p:tgtEl>
                                          <p:spTgt spid="6">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animEffect transition="in" filter="fade">
                                      <p:cBhvr>
                                        <p:cTn id="34" dur="500"/>
                                        <p:tgtEl>
                                          <p:spTgt spid="6">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13" ma:contentTypeDescription="Create a new document." ma:contentTypeScope="" ma:versionID="61d2fce14907a09dcea510c572130023">
  <xsd:schema xmlns:xsd="http://www.w3.org/2001/XMLSchema" xmlns:xs="http://www.w3.org/2001/XMLSchema" xmlns:p="http://schemas.microsoft.com/office/2006/metadata/properties" xmlns:ns2="68331219-3da3-4017-9e6f-bae5fe85020b" xmlns:ns3="8a85ce7f-8f0b-4e00-8972-c86953f1607c" targetNamespace="http://schemas.microsoft.com/office/2006/metadata/properties" ma:root="true" ma:fieldsID="efb1a435f4b29b7c8c0642e6dab3f11b" ns2:_="" ns3:_="">
    <xsd:import namespace="68331219-3da3-4017-9e6f-bae5fe85020b"/>
    <xsd:import namespace="8a85ce7f-8f0b-4e00-8972-c86953f160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cd4bf9a-c4fb-4da9-95d8-73129adee690}" ma:internalName="TaxCatchAll" ma:showField="CatchAllData" ma:web="68331219-3da3-4017-9e6f-bae5fe8502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F53B9-C723-4299-B88D-DC5DA43003B7}"/>
</file>

<file path=customXml/itemProps2.xml><?xml version="1.0" encoding="utf-8"?>
<ds:datastoreItem xmlns:ds="http://schemas.openxmlformats.org/officeDocument/2006/customXml" ds:itemID="{DB950893-B6F8-4842-BCA8-D39085ADB0A1}"/>
</file>

<file path=docProps/app.xml><?xml version="1.0" encoding="utf-8"?>
<Properties xmlns="http://schemas.openxmlformats.org/officeDocument/2006/extended-properties" xmlns:vt="http://schemas.openxmlformats.org/officeDocument/2006/docPropsVTypes">
  <TotalTime>3792</TotalTime>
  <Words>2915</Words>
  <Application>Microsoft Office PowerPoint</Application>
  <PresentationFormat>Widescreen</PresentationFormat>
  <Paragraphs>269</Paragraphs>
  <Slides>21</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Franklin Gothic Book</vt:lpstr>
      <vt:lpstr>Franklin Gothic Medium</vt:lpstr>
      <vt:lpstr>Text Slide</vt:lpstr>
      <vt:lpstr>Title Slide</vt:lpstr>
      <vt:lpstr>Closing Slide</vt:lpstr>
      <vt:lpstr>  Expedited Categories 2 and 3</vt:lpstr>
      <vt:lpstr>Expedited Review Categories (DHHS 1998)</vt:lpstr>
      <vt:lpstr>A Few Items to Keep in Mind…</vt:lpstr>
      <vt:lpstr>Expedited Categories 2 and 3</vt:lpstr>
      <vt:lpstr>Expedited Category 2</vt:lpstr>
      <vt:lpstr>Healthy vs. Unhealthy Subjects</vt:lpstr>
      <vt:lpstr>What Should We Consider When Determining if Fits Expedited Category 2?</vt:lpstr>
      <vt:lpstr>Standard of Care vs. Research Collection</vt:lpstr>
      <vt:lpstr>Expedited Category 3</vt:lpstr>
      <vt:lpstr>What is Noninvasive?</vt:lpstr>
      <vt:lpstr>Noninvasive vs. Invasive Swabs</vt:lpstr>
      <vt:lpstr>Noninvasive vs. Invasive Swabs</vt:lpstr>
      <vt:lpstr>Nasopharyngeal Swab vs. Nasal Swab</vt:lpstr>
      <vt:lpstr>Noninvasive vs. Invasive Swabs</vt:lpstr>
      <vt:lpstr>Expedited Categories &amp; Limited Waiver of HIPAA Authorization</vt:lpstr>
      <vt:lpstr>Let’s Practice!</vt:lpstr>
      <vt:lpstr>Let’s Practice!</vt:lpstr>
      <vt:lpstr>Let’s Practice!</vt:lpstr>
      <vt:lpstr>References</vt:lpstr>
      <vt:lpstr>You can do this!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determination be?</dc:title>
  <dc:creator>Pastore Rampazzo, Marina</dc:creator>
  <cp:lastModifiedBy>Pastore Rampazzo, Marina</cp:lastModifiedBy>
  <cp:revision>143</cp:revision>
  <dcterms:created xsi:type="dcterms:W3CDTF">2021-01-04T18:01:31Z</dcterms:created>
  <dcterms:modified xsi:type="dcterms:W3CDTF">2022-10-03T16:35:53Z</dcterms:modified>
</cp:coreProperties>
</file>