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9"/>
  </p:notesMasterIdLst>
  <p:handoutMasterIdLst>
    <p:handoutMasterId r:id="rId50"/>
  </p:handoutMasterIdLst>
  <p:sldIdLst>
    <p:sldId id="257" r:id="rId2"/>
    <p:sldId id="258" r:id="rId3"/>
    <p:sldId id="261" r:id="rId4"/>
    <p:sldId id="259" r:id="rId5"/>
    <p:sldId id="260" r:id="rId6"/>
    <p:sldId id="262" r:id="rId7"/>
    <p:sldId id="263" r:id="rId8"/>
    <p:sldId id="265" r:id="rId9"/>
    <p:sldId id="264" r:id="rId10"/>
    <p:sldId id="266" r:id="rId11"/>
    <p:sldId id="267" r:id="rId12"/>
    <p:sldId id="268" r:id="rId13"/>
    <p:sldId id="269" r:id="rId14"/>
    <p:sldId id="272" r:id="rId15"/>
    <p:sldId id="297" r:id="rId16"/>
    <p:sldId id="270" r:id="rId17"/>
    <p:sldId id="271" r:id="rId18"/>
    <p:sldId id="274" r:id="rId19"/>
    <p:sldId id="273" r:id="rId20"/>
    <p:sldId id="275" r:id="rId21"/>
    <p:sldId id="293" r:id="rId22"/>
    <p:sldId id="276" r:id="rId23"/>
    <p:sldId id="288" r:id="rId24"/>
    <p:sldId id="294" r:id="rId25"/>
    <p:sldId id="277" r:id="rId26"/>
    <p:sldId id="291" r:id="rId27"/>
    <p:sldId id="295" r:id="rId28"/>
    <p:sldId id="278" r:id="rId29"/>
    <p:sldId id="296" r:id="rId30"/>
    <p:sldId id="292" r:id="rId31"/>
    <p:sldId id="279" r:id="rId32"/>
    <p:sldId id="281" r:id="rId33"/>
    <p:sldId id="282" r:id="rId34"/>
    <p:sldId id="298" r:id="rId35"/>
    <p:sldId id="283" r:id="rId36"/>
    <p:sldId id="284" r:id="rId37"/>
    <p:sldId id="299" r:id="rId38"/>
    <p:sldId id="285" r:id="rId39"/>
    <p:sldId id="286" r:id="rId40"/>
    <p:sldId id="287" r:id="rId41"/>
    <p:sldId id="300" r:id="rId42"/>
    <p:sldId id="301" r:id="rId43"/>
    <p:sldId id="302" r:id="rId44"/>
    <p:sldId id="303" r:id="rId45"/>
    <p:sldId id="304" r:id="rId46"/>
    <p:sldId id="305" r:id="rId47"/>
    <p:sldId id="280" r:id="rId4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864" userDrawn="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F559D3-7D68-4B9B-82FC-7F4E82350915}" v="378" dt="2022-12-05T14:19:33.439"/>
  </p1510:revLst>
</p1510:revInfo>
</file>

<file path=ppt/tableStyles.xml><?xml version="1.0" encoding="utf-8"?>
<a:tblStyleLst xmlns:a="http://schemas.openxmlformats.org/drawingml/2006/main" def="{FABFCF23-3B69-468F-B69F-88F6DE6A72F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howGuides="1">
      <p:cViewPr varScale="1">
        <p:scale>
          <a:sx n="114" d="100"/>
          <a:sy n="114" d="100"/>
        </p:scale>
        <p:origin x="474" y="102"/>
      </p:cViewPr>
      <p:guideLst>
        <p:guide orient="horz" pos="2160"/>
        <p:guide orient="horz" pos="1008"/>
        <p:guide orient="horz" pos="3888"/>
        <p:guide orient="horz" pos="864"/>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256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12/5/2022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12/5/2022</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1221E5-7225-48EB-A4EE-420E7BFCF705}" type="slidenum">
              <a:rPr lang="en-US" smtClean="0"/>
              <a:pPr/>
              <a:t>1</a:t>
            </a:fld>
            <a:endParaRPr lang="en-US"/>
          </a:p>
        </p:txBody>
      </p:sp>
    </p:spTree>
    <p:extLst>
      <p:ext uri="{BB962C8B-B14F-4D97-AF65-F5344CB8AC3E}">
        <p14:creationId xmlns:p14="http://schemas.microsoft.com/office/powerpoint/2010/main" val="232957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1221E5-7225-48EB-A4EE-420E7BFCF705}" type="slidenum">
              <a:rPr lang="en-US" smtClean="0"/>
              <a:pPr/>
              <a:t>2</a:t>
            </a:fld>
            <a:endParaRPr lang="en-US"/>
          </a:p>
        </p:txBody>
      </p:sp>
    </p:spTree>
    <p:extLst>
      <p:ext uri="{BB962C8B-B14F-4D97-AF65-F5344CB8AC3E}">
        <p14:creationId xmlns:p14="http://schemas.microsoft.com/office/powerpoint/2010/main" val="36354063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gradFill rotWithShape="1">
          <a:gsLst>
            <a:gs pos="0">
              <a:schemeClr val="tx2">
                <a:lumMod val="20000"/>
                <a:lumOff val="80000"/>
              </a:schemeClr>
            </a:gs>
            <a:gs pos="90000">
              <a:schemeClr val="tx2">
                <a:lumMod val="60000"/>
                <a:lumOff val="4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p:spPr>
        <p:txBody>
          <a:bodyPr>
            <a:noAutofit/>
          </a:bodyPr>
          <a:lstStyle>
            <a:lvl1pPr>
              <a:defRPr sz="5400">
                <a:solidFill>
                  <a:schemeClr val="tx2">
                    <a:lumMod val="75000"/>
                  </a:schemeClr>
                </a:solidFill>
              </a:defRPr>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tx1"/>
                </a:solidFill>
              </a:defRPr>
            </a:lvl1pPr>
          </a:lstStyle>
          <a:p>
            <a:fld id="{80BBE6BF-C811-45BB-8BA9-22EFF2B83FFA}" type="datetime1">
              <a:rPr lang="en-US" smtClean="0"/>
              <a:t>12/5/2022</a:t>
            </a:fld>
            <a:endParaRPr lang="en-US"/>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tx1"/>
                </a:solidFill>
              </a:defRPr>
            </a:lvl1pPr>
          </a:lstStyle>
          <a:p>
            <a:fld id="{7DC1BBB0-96F0-4077-A278-0F3FB5C104D3}" type="slidenum">
              <a:rPr lang="en-US" smtClean="0"/>
              <a:pPr/>
              <a:t>‹#›</a:t>
            </a:fld>
            <a:endParaRPr lang="en-US"/>
          </a:p>
        </p:txBody>
      </p:sp>
      <p:pic>
        <p:nvPicPr>
          <p:cNvPr id="55" name="Picture 2"/>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ltGray">
          <a:xfrm>
            <a:off x="0" y="0"/>
            <a:ext cx="1803400" cy="6858000"/>
          </a:xfrm>
          <a:prstGeom prst="rect">
            <a:avLst/>
          </a:prstGeom>
          <a:noFill/>
          <a:ln>
            <a:noFill/>
          </a:ln>
        </p:spPr>
      </p:pic>
      <p:sp>
        <p:nvSpPr>
          <p:cNvPr id="36" name="Rectangle 35"/>
          <p:cNvSpPr/>
          <p:nvPr userDrawn="1"/>
        </p:nvSpPr>
        <p:spPr>
          <a:xfrm>
            <a:off x="11892563" y="0"/>
            <a:ext cx="304721" cy="6858000"/>
          </a:xfrm>
          <a:prstGeom prst="rect">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Tree>
    <p:extLst>
      <p:ext uri="{BB962C8B-B14F-4D97-AF65-F5344CB8AC3E}">
        <p14:creationId xmlns:p14="http://schemas.microsoft.com/office/powerpoint/2010/main" val="301147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dirty="0"/>
          </a:p>
        </p:txBody>
      </p:sp>
      <p:sp>
        <p:nvSpPr>
          <p:cNvPr id="3" name="Vertical Text Placeholder 2"/>
          <p:cNvSpPr>
            <a:spLocks noGrp="1"/>
          </p:cNvSpPr>
          <p:nvPr>
            <p:ph type="body" orient="vert" idx="1" hasCustomPrompt="1"/>
          </p:nvPr>
        </p:nvSpPr>
        <p:spPr/>
        <p:txBody>
          <a:bodyPr vert="eaVert"/>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42DF41C5-B5F2-469F-BA25-292CFCDAF6E0}" type="datetime1">
              <a:rPr lang="en-US" smtClean="0"/>
              <a:t>12/5/2022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3496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dirty="0"/>
          </a:p>
        </p:txBody>
      </p:sp>
      <p:sp>
        <p:nvSpPr>
          <p:cNvPr id="3" name="Vertical Text Placeholder 2"/>
          <p:cNvSpPr>
            <a:spLocks noGrp="1"/>
          </p:cNvSpPr>
          <p:nvPr>
            <p:ph type="body" orient="vert" idx="1" hasCustomPrompt="1"/>
          </p:nvPr>
        </p:nvSpPr>
        <p:spPr>
          <a:xfrm>
            <a:off x="1598613" y="685800"/>
            <a:ext cx="7848599" cy="5486400"/>
          </a:xfrm>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E69D85FE-5443-4629-8A1C-6F6EA57CBD60}" type="datetime1">
              <a:rPr lang="en-US" smtClean="0"/>
              <a:t>12/5/2022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8" name="Rectangle 7"/>
          <p:cNvSpPr/>
          <p:nvPr userDrawn="1"/>
        </p:nvSpPr>
        <p:spPr>
          <a:xfrm>
            <a:off x="11885691" y="0"/>
            <a:ext cx="304721" cy="6858000"/>
          </a:xfrm>
          <a:prstGeom prst="rect">
            <a:avLst/>
          </a:prstGeom>
          <a:solidFill>
            <a:schemeClr val="tx2">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Tree>
    <p:extLst>
      <p:ext uri="{BB962C8B-B14F-4D97-AF65-F5344CB8AC3E}">
        <p14:creationId xmlns:p14="http://schemas.microsoft.com/office/powerpoint/2010/main" val="2848637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dirty="0"/>
          </a:p>
        </p:txBody>
      </p:sp>
      <p:sp>
        <p:nvSpPr>
          <p:cNvPr id="3" name="Content Placeholder 2"/>
          <p:cNvSpPr>
            <a:spLocks noGrp="1"/>
          </p:cNvSpPr>
          <p:nvPr>
            <p:ph idx="1"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lvl1pPr>
              <a:defRPr>
                <a:solidFill>
                  <a:schemeClr val="tx1"/>
                </a:solidFill>
              </a:defRPr>
            </a:lvl1pPr>
          </a:lstStyle>
          <a:p>
            <a:fld id="{F39362CC-4597-4E8E-AFE5-237B3DA1FF07}" type="datetime1">
              <a:rPr lang="en-US" smtClean="0"/>
              <a:t>12/5/2022</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532199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19454" y="1600201"/>
            <a:ext cx="8283272" cy="2654064"/>
          </a:xfrm>
        </p:spPr>
        <p:txBody>
          <a:bodyPr anchor="b">
            <a:normAutofit/>
          </a:bodyPr>
          <a:lstStyle>
            <a:lvl1pPr algn="l">
              <a:defRPr sz="5400" b="0" cap="none" baseline="0">
                <a:solidFill>
                  <a:schemeClr val="tx2">
                    <a:lumMod val="7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1919454"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E1F63988-78D4-46C4-B808-1786C6A42859}" type="datetime1">
              <a:rPr lang="en-US" smtClean="0"/>
              <a:t>12/5/2022</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pic>
        <p:nvPicPr>
          <p:cNvPr id="7"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0"/>
            <a:ext cx="1803400" cy="6858000"/>
          </a:xfrm>
          <a:prstGeom prst="rect">
            <a:avLst/>
          </a:prstGeom>
          <a:noFill/>
          <a:ln>
            <a:noFill/>
          </a:ln>
        </p:spPr>
      </p:pic>
      <p:sp>
        <p:nvSpPr>
          <p:cNvPr id="9" name="Rectangle 8"/>
          <p:cNvSpPr/>
          <p:nvPr/>
        </p:nvSpPr>
        <p:spPr>
          <a:xfrm>
            <a:off x="11892563" y="0"/>
            <a:ext cx="304721" cy="6858000"/>
          </a:xfrm>
          <a:prstGeom prst="rect">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Tree>
    <p:extLst>
      <p:ext uri="{BB962C8B-B14F-4D97-AF65-F5344CB8AC3E}">
        <p14:creationId xmlns:p14="http://schemas.microsoft.com/office/powerpoint/2010/main" val="3128736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a:p>
        </p:txBody>
      </p:sp>
      <p:sp>
        <p:nvSpPr>
          <p:cNvPr id="3" name="Content Placeholder 2"/>
          <p:cNvSpPr>
            <a:spLocks noGrp="1"/>
          </p:cNvSpPr>
          <p:nvPr>
            <p:ph sz="half" idx="1" hasCustomPrompt="1"/>
          </p:nvPr>
        </p:nvSpPr>
        <p:spPr>
          <a:xfrm>
            <a:off x="1935496" y="1600200"/>
            <a:ext cx="4572000" cy="4572000"/>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hasCustomPrompt="1"/>
          </p:nvPr>
        </p:nvSpPr>
        <p:spPr>
          <a:xfrm>
            <a:off x="6824328" y="1600200"/>
            <a:ext cx="4572000" cy="4572000"/>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baseline="0"/>
            </a:lvl6pPr>
            <a:lvl7pPr>
              <a:defRPr sz="1800" baseline="0"/>
            </a:lvl7pPr>
            <a:lvl8pPr>
              <a:defRPr sz="1800" baseline="0"/>
            </a:lvl8pPr>
            <a:lvl9pPr>
              <a:defRPr sz="1800"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Date Placeholder 4"/>
          <p:cNvSpPr>
            <a:spLocks noGrp="1"/>
          </p:cNvSpPr>
          <p:nvPr>
            <p:ph type="dt" sz="half" idx="10"/>
          </p:nvPr>
        </p:nvSpPr>
        <p:spPr/>
        <p:txBody>
          <a:bodyPr/>
          <a:lstStyle>
            <a:lvl1pPr>
              <a:defRPr>
                <a:solidFill>
                  <a:schemeClr val="tx1"/>
                </a:solidFill>
              </a:defRPr>
            </a:lvl1pPr>
          </a:lstStyle>
          <a:p>
            <a:fld id="{A482C1EE-CCC0-4F27-8918-BF938AC1419F}" type="datetime1">
              <a:rPr lang="en-US" smtClean="0"/>
              <a:t>12/5/2022</a:t>
            </a:fld>
            <a:endParaRPr lang="en-US"/>
          </a:p>
        </p:txBody>
      </p:sp>
      <p:sp>
        <p:nvSpPr>
          <p:cNvPr id="6" name="Footer Placeholder 5"/>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53845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03413" y="177800"/>
            <a:ext cx="9472824" cy="1239837"/>
          </a:xfrm>
        </p:spPr>
        <p:txBody>
          <a:bodyPr/>
          <a:lstStyle>
            <a:lvl1pPr>
              <a:defRPr>
                <a:solidFill>
                  <a:schemeClr val="tx2">
                    <a:lumMod val="7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1936615" y="1499616"/>
            <a:ext cx="4572000" cy="938784"/>
          </a:xfrm>
        </p:spPr>
        <p:txBody>
          <a:bodyPr anchor="b">
            <a:noAutofit/>
          </a:bodyPr>
          <a:lstStyle>
            <a:lvl1pPr marL="0" indent="0">
              <a:spcBef>
                <a:spcPts val="0"/>
              </a:spcBef>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hasCustomPrompt="1"/>
          </p:nvPr>
        </p:nvSpPr>
        <p:spPr>
          <a:xfrm>
            <a:off x="1936615" y="2514706"/>
            <a:ext cx="4572000" cy="3657493"/>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baseline="0"/>
            </a:lvl8pPr>
            <a:lvl9pPr>
              <a:defRPr sz="1600"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4"/>
          <p:cNvSpPr>
            <a:spLocks noGrp="1"/>
          </p:cNvSpPr>
          <p:nvPr>
            <p:ph type="body" sz="quarter" idx="3"/>
          </p:nvPr>
        </p:nvSpPr>
        <p:spPr>
          <a:xfrm>
            <a:off x="6824328" y="1499616"/>
            <a:ext cx="4572000" cy="938784"/>
          </a:xfrm>
        </p:spPr>
        <p:txBody>
          <a:bodyPr anchor="b">
            <a:noAutofit/>
          </a:bodyPr>
          <a:lstStyle>
            <a:lvl1pPr marL="0" indent="0">
              <a:spcBef>
                <a:spcPts val="0"/>
              </a:spcBef>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hasCustomPrompt="1"/>
          </p:nvPr>
        </p:nvSpPr>
        <p:spPr>
          <a:xfrm>
            <a:off x="6824328" y="2514600"/>
            <a:ext cx="4572000" cy="3655568"/>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Date Placeholder 6"/>
          <p:cNvSpPr>
            <a:spLocks noGrp="1"/>
          </p:cNvSpPr>
          <p:nvPr>
            <p:ph type="dt" sz="half" idx="10"/>
          </p:nvPr>
        </p:nvSpPr>
        <p:spPr/>
        <p:txBody>
          <a:bodyPr/>
          <a:lstStyle>
            <a:lvl1pPr>
              <a:defRPr>
                <a:solidFill>
                  <a:schemeClr val="tx1"/>
                </a:solidFill>
              </a:defRPr>
            </a:lvl1pPr>
          </a:lstStyle>
          <a:p>
            <a:fld id="{B9A0C48B-9D86-4C33-9BD3-2929B1D74E3D}" type="datetime1">
              <a:rPr lang="en-US" smtClean="0"/>
              <a:t>12/5/2022</a:t>
            </a:fld>
            <a:endParaRPr lang="en-US"/>
          </a:p>
        </p:txBody>
      </p:sp>
      <p:sp>
        <p:nvSpPr>
          <p:cNvPr id="8" name="Footer Placeholder 7"/>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848964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dirty="0"/>
          </a:p>
        </p:txBody>
      </p:sp>
      <p:sp>
        <p:nvSpPr>
          <p:cNvPr id="3" name="Date Placeholder 2"/>
          <p:cNvSpPr>
            <a:spLocks noGrp="1"/>
          </p:cNvSpPr>
          <p:nvPr>
            <p:ph type="dt" sz="half" idx="10"/>
          </p:nvPr>
        </p:nvSpPr>
        <p:spPr/>
        <p:txBody>
          <a:bodyPr/>
          <a:lstStyle>
            <a:lvl1pPr>
              <a:defRPr>
                <a:solidFill>
                  <a:schemeClr val="tx1"/>
                </a:solidFill>
              </a:defRPr>
            </a:lvl1pPr>
          </a:lstStyle>
          <a:p>
            <a:fld id="{E87B711C-F9D6-42CE-B848-D107B7756573}" type="datetime1">
              <a:rPr lang="en-US" smtClean="0"/>
              <a:t>12/5/2022</a:t>
            </a:fld>
            <a:endParaRPr lang="en-US"/>
          </a:p>
        </p:txBody>
      </p:sp>
      <p:sp>
        <p:nvSpPr>
          <p:cNvPr id="4" name="Footer Placeholder 3"/>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87922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2"/>
          <p:cNvSpPr>
            <a:spLocks noGrp="1"/>
          </p:cNvSpPr>
          <p:nvPr>
            <p:ph type="dt" sz="half" idx="10"/>
          </p:nvPr>
        </p:nvSpPr>
        <p:spPr>
          <a:xfrm>
            <a:off x="5180250" y="6356351"/>
            <a:ext cx="1218883" cy="365125"/>
          </a:xfrm>
        </p:spPr>
        <p:txBody>
          <a:bodyPr/>
          <a:lstStyle/>
          <a:p>
            <a:fld id="{4C1EAC44-87EE-4E25-9BCB-D1B8F4FDD9D1}" type="datetime1">
              <a:rPr lang="en-US" smtClean="0"/>
              <a:t>12/5/2022</a:t>
            </a:fld>
            <a:endParaRPr lang="en-US"/>
          </a:p>
        </p:txBody>
      </p:sp>
      <p:sp>
        <p:nvSpPr>
          <p:cNvPr id="6" name="Footer Placeholder 3"/>
          <p:cNvSpPr>
            <a:spLocks noGrp="1"/>
          </p:cNvSpPr>
          <p:nvPr>
            <p:ph type="ftr" sz="quarter" idx="11"/>
          </p:nvPr>
        </p:nvSpPr>
        <p:spPr>
          <a:xfrm>
            <a:off x="6595933" y="6356351"/>
            <a:ext cx="3974065" cy="365125"/>
          </a:xfrm>
        </p:spPr>
        <p:txBody>
          <a:bodyPr/>
          <a:lstStyle/>
          <a:p>
            <a:r>
              <a:rPr lang="en-US" dirty="0"/>
              <a:t>Add a footer</a:t>
            </a:r>
          </a:p>
        </p:txBody>
      </p:sp>
      <p:sp>
        <p:nvSpPr>
          <p:cNvPr id="7" name="Slide Number Placeholder 4"/>
          <p:cNvSpPr>
            <a:spLocks noGrp="1"/>
          </p:cNvSpPr>
          <p:nvPr>
            <p:ph type="sldNum" sz="quarter" idx="12"/>
          </p:nvPr>
        </p:nvSpPr>
        <p:spPr>
          <a:xfrm>
            <a:off x="10766796" y="6356351"/>
            <a:ext cx="609441" cy="365125"/>
          </a:xfrm>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973289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tx2">
                    <a:lumMod val="75000"/>
                  </a:schemeClr>
                </a:solidFill>
              </a:defRPr>
            </a:lvl1pPr>
          </a:lstStyle>
          <a:p>
            <a:r>
              <a:rPr lang="en-US"/>
              <a:t>Click to edit Master title style</a:t>
            </a:r>
            <a:endParaRPr dirty="0"/>
          </a:p>
        </p:txBody>
      </p:sp>
      <p:sp>
        <p:nvSpPr>
          <p:cNvPr id="3" name="Content Placeholder 2"/>
          <p:cNvSpPr>
            <a:spLocks noGrp="1"/>
          </p:cNvSpPr>
          <p:nvPr>
            <p:ph idx="1" hasCustomPrompt="1"/>
          </p:nvPr>
        </p:nvSpPr>
        <p:spPr>
          <a:xfrm>
            <a:off x="5180251" y="482600"/>
            <a:ext cx="6195986" cy="5689600"/>
          </a:xfrm>
        </p:spPr>
        <p:txBody>
          <a:bodyP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baseline="0"/>
            </a:lvl8pPr>
            <a:lvl9pPr>
              <a:defRPr sz="1800"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1"/>
                </a:solidFill>
              </a:defRPr>
            </a:lvl1pPr>
          </a:lstStyle>
          <a:p>
            <a:fld id="{E68E44B9-3FFE-4574-9630-3E5A6F960186}" type="datetime1">
              <a:rPr lang="en-US" smtClean="0"/>
              <a:t>12/5/2022</a:t>
            </a:fld>
            <a:endParaRPr lang="en-US"/>
          </a:p>
        </p:txBody>
      </p:sp>
      <p:sp>
        <p:nvSpPr>
          <p:cNvPr id="6" name="Footer Placeholder 5"/>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
        <p:nvSpPr>
          <p:cNvPr id="9" name="Rectangle 8"/>
          <p:cNvSpPr/>
          <p:nvPr/>
        </p:nvSpPr>
        <p:spPr>
          <a:xfrm>
            <a:off x="11884104" y="0"/>
            <a:ext cx="30472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Tree>
    <p:extLst>
      <p:ext uri="{BB962C8B-B14F-4D97-AF65-F5344CB8AC3E}">
        <p14:creationId xmlns:p14="http://schemas.microsoft.com/office/powerpoint/2010/main" val="3476394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2">
                    <a:lumMod val="75000"/>
                  </a:schemeClr>
                </a:solidFill>
              </a:defRPr>
            </a:lvl1pPr>
          </a:lstStyle>
          <a:p>
            <a:r>
              <a:rPr lang="en-US"/>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66F492-7803-4716-B969-A5873965FF8A}" type="datetime1">
              <a:rPr lang="en-US" smtClean="0"/>
              <a:t>12/5/2022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9" name="Rectangle 8"/>
          <p:cNvSpPr/>
          <p:nvPr/>
        </p:nvSpPr>
        <p:spPr>
          <a:xfrm>
            <a:off x="11884104" y="0"/>
            <a:ext cx="30472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Tree>
    <p:extLst>
      <p:ext uri="{BB962C8B-B14F-4D97-AF65-F5344CB8AC3E}">
        <p14:creationId xmlns:p14="http://schemas.microsoft.com/office/powerpoint/2010/main" val="225645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tx2">
                <a:lumMod val="20000"/>
                <a:lumOff val="80000"/>
              </a:schemeClr>
            </a:gs>
            <a:gs pos="90000">
              <a:schemeClr val="tx2">
                <a:lumMod val="60000"/>
                <a:lumOff val="4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3413" y="177800"/>
            <a:ext cx="9472824" cy="1239837"/>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903413" y="1600200"/>
            <a:ext cx="9472824"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100" cap="all" baseline="0">
                <a:solidFill>
                  <a:schemeClr val="tx1"/>
                </a:solidFill>
              </a:defRPr>
            </a:lvl1pPr>
          </a:lstStyle>
          <a:p>
            <a:fld id="{FD004168-AADC-4457-9784-543656FEE4FC}" type="datetime1">
              <a:rPr lang="en-US" smtClean="0"/>
              <a:pPr/>
              <a:t>12/5/2022</a:t>
            </a:fld>
            <a:endParaRPr lang="en-US"/>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1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100" cap="all" baseline="0">
                <a:solidFill>
                  <a:schemeClr val="tx1"/>
                </a:solidFill>
              </a:defRPr>
            </a:lvl1pPr>
          </a:lstStyle>
          <a:p>
            <a:fld id="{7DC1BBB0-96F0-4077-A278-0F3FB5C104D3}" type="slidenum">
              <a:rPr lang="en-US" smtClean="0"/>
              <a:pPr/>
              <a:t>‹#›</a:t>
            </a:fld>
            <a:endParaRPr lang="en-US"/>
          </a:p>
        </p:txBody>
      </p:sp>
      <p:sp>
        <p:nvSpPr>
          <p:cNvPr id="9" name="Rectangle 8"/>
          <p:cNvSpPr/>
          <p:nvPr/>
        </p:nvSpPr>
        <p:spPr>
          <a:xfrm>
            <a:off x="11885691" y="0"/>
            <a:ext cx="304721" cy="6858000"/>
          </a:xfrm>
          <a:prstGeom prst="rect">
            <a:avLst/>
          </a:prstGeom>
          <a:solidFill>
            <a:schemeClr val="tx2">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pic>
        <p:nvPicPr>
          <p:cNvPr id="46" name="Picture 2"/>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0" y="0"/>
            <a:ext cx="1803400" cy="6858000"/>
          </a:xfrm>
          <a:prstGeom prst="rect">
            <a:avLst/>
          </a:prstGeom>
          <a:noFill/>
          <a:ln>
            <a:noFill/>
          </a:ln>
        </p:spPr>
      </p:pic>
    </p:spTree>
    <p:extLst>
      <p:ext uri="{BB962C8B-B14F-4D97-AF65-F5344CB8AC3E}">
        <p14:creationId xmlns:p14="http://schemas.microsoft.com/office/powerpoint/2010/main" val="414151883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2">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39" userDrawn="1">
          <p15:clr>
            <a:srgbClr val="F26B43"/>
          </p15:clr>
        </p15:guide>
        <p15:guide id="2" pos="1199" userDrawn="1">
          <p15:clr>
            <a:srgbClr val="F26B43"/>
          </p15:clr>
        </p15:guide>
        <p15:guide id="3" pos="719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fda.gov/media/79386/downloa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fda.gov/media/79386/downloa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research.unc.edu/wp-content/uploads/sites/61/2022/09/Document-70_-IND-Exemption-Checklist-06202022.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fda.gov/regulatory-information/search-fda-guidance-documents/irb-responsibilities-reviewing-qualifications-investigators-adequacy-research-sites-an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fda.gov/files/about%20fda/published/FDA-Acceptance-of-Foreign-Clinical-Studies-Not-Conducted-Under-an-IND--Frequently-Asked-Questions.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www.fda.gov/regulatory-information/search-fda-guidance-documents/label-and-investigational-use-marketed-drugs-biologics-and-medical-device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delfintech.com/products/eye-vapometer/eye-vapometer-article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delfintech.com/products/eye-vapometer/eye-vapometer-article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chrome-extension://efaidnbmnnnibpcajpcglclefindmkaj/https:/www.fda.gov/media/140319/download"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fda.gov/media/79386/download" TargetMode="External"/><Relationship Id="rId2" Type="http://schemas.openxmlformats.org/officeDocument/2006/relationships/hyperlink" Target="https://www.fda.gov/regulatory-information/search-fda-guidance-documents/irb-responsibilities-reviewing-qualifications-investigators-adequacy-research-sites-and" TargetMode="External"/><Relationship Id="rId1" Type="http://schemas.openxmlformats.org/officeDocument/2006/relationships/slideLayout" Target="../slideLayouts/slideLayout2.xml"/><Relationship Id="rId4" Type="http://schemas.openxmlformats.org/officeDocument/2006/relationships/hyperlink" Target="https://www.ecfr.gov/current/title-21/chapter-I/subchapter-D/part-312?toc=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federalregister.gov/documents/2002/12/19/02-31996/bioavailability-and-bioequivalence-requirements-abbreviated-applications-final-rule#:~:text=FDA%20regulations%20require%20persons%20submitting%20a%20new%20drug,%28%C2%A7%E2%80%89314.94%20%28a%29%20%287%29%20%2821%20CFR%20314.94%20%28a%29%20%287%29%29." TargetMode="External"/><Relationship Id="rId2" Type="http://schemas.openxmlformats.org/officeDocument/2006/relationships/hyperlink" Target="https://www.ecfr.gov/current/title-21/chapter-I/subchapter-D/part-312/subpart-G/section-312.160" TargetMode="External"/><Relationship Id="rId1" Type="http://schemas.openxmlformats.org/officeDocument/2006/relationships/slideLayout" Target="../slideLayouts/slideLayout2.xml"/><Relationship Id="rId5" Type="http://schemas.openxmlformats.org/officeDocument/2006/relationships/hyperlink" Target="https://www.fda.gov/media/79386/download" TargetMode="External"/><Relationship Id="rId4" Type="http://schemas.openxmlformats.org/officeDocument/2006/relationships/hyperlink" Target="https://www.fda.gov/drugs/science-and-research-drugs/radioactive-drug-research-committee-rdrc-program#:~:text=The%20RDRC%20program%20under%2021%20CFR%20361.1%20permits,in%20humans%20%5B%C2%A7%20361.1%20%28b%29%20%282%29%5D.%20More%20item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FDA and the IRB</a:t>
            </a:r>
          </a:p>
        </p:txBody>
      </p:sp>
      <p:sp>
        <p:nvSpPr>
          <p:cNvPr id="3" name="Subtitle 2"/>
          <p:cNvSpPr>
            <a:spLocks noGrp="1"/>
          </p:cNvSpPr>
          <p:nvPr>
            <p:ph type="subTitle" idx="1"/>
          </p:nvPr>
        </p:nvSpPr>
        <p:spPr/>
        <p:txBody>
          <a:bodyPr/>
          <a:lstStyle/>
          <a:p>
            <a:r>
              <a:rPr lang="en-US" dirty="0"/>
              <a:t>Applying FDA Drug Regulations to IRB review</a:t>
            </a:r>
          </a:p>
        </p:txBody>
      </p:sp>
    </p:spTree>
    <p:extLst>
      <p:ext uri="{BB962C8B-B14F-4D97-AF65-F5344CB8AC3E}">
        <p14:creationId xmlns:p14="http://schemas.microsoft.com/office/powerpoint/2010/main" val="66759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96AD-5E84-BD82-F840-E3A91F9327CF}"/>
              </a:ext>
            </a:extLst>
          </p:cNvPr>
          <p:cNvSpPr>
            <a:spLocks noGrp="1"/>
          </p:cNvSpPr>
          <p:nvPr>
            <p:ph type="title"/>
          </p:nvPr>
        </p:nvSpPr>
        <p:spPr/>
        <p:txBody>
          <a:bodyPr/>
          <a:lstStyle/>
          <a:p>
            <a:r>
              <a:rPr lang="en-US" dirty="0"/>
              <a:t>Decision </a:t>
            </a:r>
            <a:r>
              <a:rPr lang="en-US" u="sng" dirty="0"/>
              <a:t> </a:t>
            </a:r>
          </a:p>
        </p:txBody>
      </p:sp>
      <p:sp>
        <p:nvSpPr>
          <p:cNvPr id="3" name="Content Placeholder 2">
            <a:extLst>
              <a:ext uri="{FF2B5EF4-FFF2-40B4-BE49-F238E27FC236}">
                <a16:creationId xmlns:a16="http://schemas.microsoft.com/office/drawing/2014/main" id="{B617AD62-CAD8-B3D9-9DCA-15AFD24EE387}"/>
              </a:ext>
            </a:extLst>
          </p:cNvPr>
          <p:cNvSpPr>
            <a:spLocks noGrp="1"/>
          </p:cNvSpPr>
          <p:nvPr>
            <p:ph idx="1"/>
          </p:nvPr>
        </p:nvSpPr>
        <p:spPr>
          <a:xfrm>
            <a:off x="1903413" y="1417637"/>
            <a:ext cx="9472824" cy="5262563"/>
          </a:xfrm>
        </p:spPr>
        <p:txBody>
          <a:bodyPr>
            <a:normAutofit fontScale="92500" lnSpcReduction="20000"/>
          </a:bodyPr>
          <a:lstStyle/>
          <a:p>
            <a:pPr marL="571500" indent="-571500">
              <a:buFont typeface="+mj-lt"/>
              <a:buAutoNum type="romanUcPeriod"/>
            </a:pPr>
            <a:r>
              <a:rPr lang="en-US" dirty="0"/>
              <a:t>If </a:t>
            </a:r>
            <a:r>
              <a:rPr lang="en-US" u="sng" dirty="0"/>
              <a:t>Drug</a:t>
            </a:r>
            <a:r>
              <a:rPr lang="en-US" dirty="0"/>
              <a:t> or </a:t>
            </a:r>
            <a:r>
              <a:rPr lang="en-US" u="sng" dirty="0"/>
              <a:t>Biological Product</a:t>
            </a:r>
            <a:r>
              <a:rPr lang="en-US" dirty="0"/>
              <a:t> (</a:t>
            </a:r>
            <a:r>
              <a:rPr lang="en-US" dirty="0" err="1"/>
              <a:t>con’t</a:t>
            </a:r>
            <a:r>
              <a:rPr lang="en-US" dirty="0"/>
              <a:t>):</a:t>
            </a:r>
          </a:p>
          <a:p>
            <a:pPr marL="880110" lvl="1" indent="-514350">
              <a:buFont typeface="+mj-lt"/>
              <a:buAutoNum type="alphaUcPeriod" startAt="6"/>
            </a:pPr>
            <a:r>
              <a:rPr lang="en-US" dirty="0">
                <a:sym typeface="Wingdings" panose="05000000000000000000" pitchFamily="2" charset="2"/>
              </a:rPr>
              <a:t>Studies of one or more lawfully marketed drugs (i.e., ‘approved’ drugs)</a:t>
            </a:r>
          </a:p>
          <a:p>
            <a:pPr marL="1245870" lvl="2" indent="-514350">
              <a:buFont typeface="+mj-lt"/>
              <a:buAutoNum type="arabicPeriod"/>
            </a:pPr>
            <a:r>
              <a:rPr lang="en-US" dirty="0">
                <a:sym typeface="Wingdings" panose="05000000000000000000" pitchFamily="2" charset="2"/>
              </a:rPr>
              <a:t>Is the use or administration of all lawfully marketed drugs dictated by the protocol (e.g., randomization to determine drug administered; protocol dictates the route/dose/timing – anything other than the ‘practice of medicine’)?</a:t>
            </a:r>
          </a:p>
          <a:p>
            <a:pPr marL="1611630" lvl="3" indent="-514350">
              <a:buFont typeface="+mj-lt"/>
              <a:buAutoNum type="alphaLcPeriod"/>
            </a:pPr>
            <a:r>
              <a:rPr lang="en-US" dirty="0">
                <a:sym typeface="Wingdings" panose="05000000000000000000" pitchFamily="2" charset="2"/>
              </a:rPr>
              <a:t>If no – will data be submitted to FDA?</a:t>
            </a:r>
          </a:p>
          <a:p>
            <a:pPr marL="1977390" lvl="4" indent="-514350">
              <a:buFont typeface="+mj-lt"/>
              <a:buAutoNum type="romanLcPeriod"/>
            </a:pPr>
            <a:r>
              <a:rPr lang="en-US" dirty="0">
                <a:sym typeface="Wingdings" panose="05000000000000000000" pitchFamily="2" charset="2"/>
              </a:rPr>
              <a:t>If no   no further adjudication</a:t>
            </a:r>
          </a:p>
          <a:p>
            <a:pPr marL="1977390" lvl="4" indent="-514350">
              <a:buFont typeface="+mj-lt"/>
              <a:buAutoNum type="romanLcPeriod"/>
            </a:pPr>
            <a:r>
              <a:rPr lang="en-US" dirty="0">
                <a:sym typeface="Wingdings" panose="05000000000000000000" pitchFamily="2" charset="2"/>
              </a:rPr>
              <a:t>If yes  IND considerations</a:t>
            </a:r>
          </a:p>
          <a:p>
            <a:pPr marL="1611630" lvl="3" indent="-514350">
              <a:buFont typeface="+mj-lt"/>
              <a:buAutoNum type="alphaLcPeriod"/>
            </a:pPr>
            <a:r>
              <a:rPr lang="en-US" dirty="0">
                <a:sym typeface="Wingdings" panose="05000000000000000000" pitchFamily="2" charset="2"/>
              </a:rPr>
              <a:t>If yes – determine the intent:</a:t>
            </a:r>
          </a:p>
          <a:p>
            <a:pPr marL="1977390" lvl="4" indent="-514350">
              <a:buFont typeface="+mj-lt"/>
              <a:buAutoNum type="romanLcPeriod"/>
            </a:pPr>
            <a:r>
              <a:rPr lang="en-US" dirty="0">
                <a:sym typeface="Wingdings" panose="05000000000000000000" pitchFamily="2" charset="2"/>
              </a:rPr>
              <a:t>If the research is intended to be reported the FDA in support of a new indication, used to support a change in the labeling, or in support of a change in the advertising, then  IND considerations</a:t>
            </a:r>
          </a:p>
          <a:p>
            <a:pPr marL="1977390" lvl="4" indent="-514350">
              <a:buFont typeface="+mj-lt"/>
              <a:buAutoNum type="romanLcPeriod"/>
            </a:pPr>
            <a:r>
              <a:rPr lang="en-US" dirty="0">
                <a:sym typeface="Wingdings" panose="05000000000000000000" pitchFamily="2" charset="2"/>
              </a:rPr>
              <a:t>If no intent to report to FDA:</a:t>
            </a:r>
          </a:p>
          <a:p>
            <a:pPr marL="2343150" lvl="5" indent="-514350">
              <a:buFont typeface="+mj-lt"/>
              <a:buAutoNum type="alphaLcPeriod"/>
            </a:pPr>
            <a:r>
              <a:rPr lang="en-US" dirty="0">
                <a:sym typeface="Wingdings" panose="05000000000000000000" pitchFamily="2" charset="2"/>
              </a:rPr>
              <a:t>Is the use consistent with the approved indication, route of administration, dose, AND patient populations?</a:t>
            </a:r>
          </a:p>
          <a:p>
            <a:pPr marL="2708910" lvl="6" indent="-514350">
              <a:buFont typeface="+mj-lt"/>
              <a:buAutoNum type="arabicPeriod"/>
            </a:pPr>
            <a:r>
              <a:rPr lang="en-US" dirty="0">
                <a:sym typeface="Wingdings" panose="05000000000000000000" pitchFamily="2" charset="2"/>
              </a:rPr>
              <a:t>If yes (i.e., approved drug and approved use), is there any other factor which would increase the risk or decrease the acceptability of the risk associated with the use of the drug in this study?</a:t>
            </a:r>
          </a:p>
          <a:p>
            <a:pPr marL="3074670" lvl="7" indent="-514350">
              <a:buFont typeface="+mj-lt"/>
              <a:buAutoNum type="romanLcPeriod"/>
            </a:pPr>
            <a:r>
              <a:rPr lang="en-US" dirty="0">
                <a:sym typeface="Wingdings" panose="05000000000000000000" pitchFamily="2" charset="2"/>
              </a:rPr>
              <a:t>Yes  IND considerations</a:t>
            </a:r>
          </a:p>
          <a:p>
            <a:pPr marL="3074670" lvl="7" indent="-514350">
              <a:buFont typeface="+mj-lt"/>
              <a:buAutoNum type="romanLcPeriod"/>
            </a:pPr>
            <a:r>
              <a:rPr lang="en-US" dirty="0">
                <a:sym typeface="Wingdings" panose="05000000000000000000" pitchFamily="2" charset="2"/>
              </a:rPr>
              <a:t>No  no further adjudication</a:t>
            </a:r>
          </a:p>
          <a:p>
            <a:pPr marL="2708910" lvl="6" indent="-514350">
              <a:buFont typeface="+mj-lt"/>
              <a:buAutoNum type="arabicPeriod"/>
            </a:pPr>
            <a:r>
              <a:rPr lang="en-US" dirty="0">
                <a:sym typeface="Wingdings" panose="05000000000000000000" pitchFamily="2" charset="2"/>
              </a:rPr>
              <a:t>If no (i.e., approved drug but unapproved use)  IND considerations</a:t>
            </a:r>
          </a:p>
          <a:p>
            <a:pPr marL="1245870" lvl="2" indent="-514350">
              <a:buFont typeface="+mj-lt"/>
              <a:buAutoNum type="arabicPeriod"/>
            </a:pPr>
            <a:endParaRPr lang="en-US" dirty="0">
              <a:sym typeface="Wingdings" panose="05000000000000000000" pitchFamily="2" charset="2"/>
            </a:endParaRPr>
          </a:p>
          <a:p>
            <a:pPr marL="1245870" lvl="2" indent="-514350">
              <a:buFont typeface="+mj-lt"/>
              <a:buAutoNum type="arabicPeriod"/>
            </a:pPr>
            <a:endParaRPr lang="en-US" dirty="0">
              <a:sym typeface="Wingdings" panose="05000000000000000000" pitchFamily="2" charset="2"/>
            </a:endParaRPr>
          </a:p>
          <a:p>
            <a:pPr marL="1611630" lvl="3" indent="-514350">
              <a:buFont typeface="+mj-lt"/>
              <a:buAutoNum type="alphaLcPeriod"/>
            </a:pPr>
            <a:endParaRPr lang="en-US" dirty="0">
              <a:sym typeface="Wingdings" panose="05000000000000000000" pitchFamily="2" charset="2"/>
            </a:endParaRPr>
          </a:p>
          <a:p>
            <a:pPr marL="1245870" lvl="2" indent="-514350">
              <a:buFont typeface="+mj-lt"/>
              <a:buAutoNum type="arabicPeriod"/>
            </a:pPr>
            <a:endParaRPr lang="en-US" dirty="0">
              <a:sym typeface="Wingdings" panose="05000000000000000000" pitchFamily="2" charset="2"/>
            </a:endParaRPr>
          </a:p>
          <a:p>
            <a:pPr marL="822960" lvl="1" indent="-457200">
              <a:buFont typeface="+mj-lt"/>
              <a:buAutoNum type="alphaUcPeriod" startAt="6"/>
            </a:pPr>
            <a:endParaRPr lang="en-US" dirty="0">
              <a:sym typeface="Wingdings" panose="05000000000000000000" pitchFamily="2" charset="2"/>
            </a:endParaRPr>
          </a:p>
          <a:p>
            <a:pPr lvl="1"/>
            <a:endParaRPr lang="en-US" dirty="0"/>
          </a:p>
          <a:p>
            <a:pPr lvl="1"/>
            <a:endParaRPr lang="en-US" dirty="0"/>
          </a:p>
        </p:txBody>
      </p:sp>
    </p:spTree>
    <p:extLst>
      <p:ext uri="{BB962C8B-B14F-4D97-AF65-F5344CB8AC3E}">
        <p14:creationId xmlns:p14="http://schemas.microsoft.com/office/powerpoint/2010/main" val="3609872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40E17-A666-8BC3-CF26-EA03D4ED7D36}"/>
              </a:ext>
            </a:extLst>
          </p:cNvPr>
          <p:cNvSpPr>
            <a:spLocks noGrp="1"/>
          </p:cNvSpPr>
          <p:nvPr>
            <p:ph type="title"/>
          </p:nvPr>
        </p:nvSpPr>
        <p:spPr/>
        <p:txBody>
          <a:bodyPr/>
          <a:lstStyle/>
          <a:p>
            <a:r>
              <a:rPr lang="en-US" dirty="0"/>
              <a:t>Dietary Supplements</a:t>
            </a:r>
          </a:p>
        </p:txBody>
      </p:sp>
      <p:sp>
        <p:nvSpPr>
          <p:cNvPr id="3" name="Content Placeholder 2">
            <a:extLst>
              <a:ext uri="{FF2B5EF4-FFF2-40B4-BE49-F238E27FC236}">
                <a16:creationId xmlns:a16="http://schemas.microsoft.com/office/drawing/2014/main" id="{ACD35420-E045-4AC0-FE4B-8AB421D61CF6}"/>
              </a:ext>
            </a:extLst>
          </p:cNvPr>
          <p:cNvSpPr>
            <a:spLocks noGrp="1"/>
          </p:cNvSpPr>
          <p:nvPr>
            <p:ph idx="1"/>
          </p:nvPr>
        </p:nvSpPr>
        <p:spPr>
          <a:xfrm>
            <a:off x="1903413" y="1600200"/>
            <a:ext cx="9472824" cy="4876800"/>
          </a:xfrm>
        </p:spPr>
        <p:txBody>
          <a:bodyPr>
            <a:normAutofit fontScale="92500" lnSpcReduction="10000"/>
          </a:bodyPr>
          <a:lstStyle/>
          <a:p>
            <a:pPr marL="571500" indent="-571500">
              <a:buFont typeface="+mj-lt"/>
              <a:buAutoNum type="romanUcPeriod" startAt="2"/>
            </a:pPr>
            <a:r>
              <a:rPr lang="en-US" dirty="0"/>
              <a:t>If involving a </a:t>
            </a:r>
            <a:r>
              <a:rPr lang="en-US" u="sng" dirty="0"/>
              <a:t>Dietary Supplement</a:t>
            </a:r>
            <a:r>
              <a:rPr lang="en-US" dirty="0"/>
              <a:t>:</a:t>
            </a:r>
          </a:p>
          <a:p>
            <a:pPr marL="937260" lvl="1" indent="-571500">
              <a:buFont typeface="+mj-lt"/>
              <a:buAutoNum type="alphaUcPeriod"/>
            </a:pPr>
            <a:r>
              <a:rPr lang="en-US" dirty="0"/>
              <a:t>Is the study intended to evaluate the supplement’s ability to diagnose, cure, mitigate, treat, or prevent a disease?</a:t>
            </a:r>
          </a:p>
          <a:p>
            <a:pPr marL="1303020" lvl="2" indent="-571500">
              <a:buFont typeface="+mj-lt"/>
              <a:buAutoNum type="arabicPeriod"/>
            </a:pPr>
            <a:r>
              <a:rPr lang="en-US" dirty="0"/>
              <a:t>No </a:t>
            </a:r>
            <a:r>
              <a:rPr lang="en-US" dirty="0">
                <a:sym typeface="Wingdings" panose="05000000000000000000" pitchFamily="2" charset="2"/>
              </a:rPr>
              <a:t> Require justification/explanation from the investigator that the research is designed to study the relationship between the dietary supplement’s effect on normal structure or function in humans or to characterize the mechanism by which a supplement acts to maintain such structure/function (cold isotope or regarding human physiology, pathophysiology, or biochemistry (</a:t>
            </a:r>
            <a:r>
              <a:rPr lang="en-US" dirty="0">
                <a:hlinkClick r:id="rId2"/>
              </a:rPr>
              <a:t>Investigational New Drug Applications (INDs) — Determining Whether Human Research Studies Can Be Conducted Without an IND (fda.gov)</a:t>
            </a:r>
            <a:r>
              <a:rPr lang="en-US" dirty="0"/>
              <a:t>)</a:t>
            </a:r>
          </a:p>
          <a:p>
            <a:pPr marL="1303020" lvl="2" indent="-571500">
              <a:buFont typeface="+mj-lt"/>
              <a:buAutoNum type="arabicPeriod"/>
            </a:pPr>
            <a:r>
              <a:rPr lang="en-US" dirty="0"/>
              <a:t>Yes </a:t>
            </a:r>
            <a:endParaRPr lang="en-US" dirty="0">
              <a:sym typeface="Wingdings" panose="05000000000000000000" pitchFamily="2" charset="2"/>
            </a:endParaRPr>
          </a:p>
          <a:p>
            <a:pPr marL="1668780" lvl="3" indent="-571500">
              <a:buFont typeface="+mj-lt"/>
              <a:buAutoNum type="alphaLcPeriod"/>
            </a:pPr>
            <a:r>
              <a:rPr lang="en-US" dirty="0">
                <a:sym typeface="Wingdings" panose="05000000000000000000" pitchFamily="2" charset="2"/>
              </a:rPr>
              <a:t>Does the disease targeted result from an essential nutrient deficiency* (e.g., scurvy)?</a:t>
            </a:r>
          </a:p>
          <a:p>
            <a:pPr marL="2034540" lvl="4" indent="-571500">
              <a:buFont typeface="+mj-lt"/>
              <a:buAutoNum type="romanLcPeriod"/>
            </a:pPr>
            <a:r>
              <a:rPr lang="en-US" dirty="0">
                <a:sym typeface="Wingdings" panose="05000000000000000000" pitchFamily="2" charset="2"/>
              </a:rPr>
              <a:t>Yes  No further adjudication</a:t>
            </a:r>
          </a:p>
          <a:p>
            <a:pPr marL="2034540" lvl="4" indent="-571500">
              <a:buFont typeface="+mj-lt"/>
              <a:buAutoNum type="romanLcPeriod"/>
            </a:pPr>
            <a:r>
              <a:rPr lang="en-US" dirty="0">
                <a:sym typeface="Wingdings" panose="05000000000000000000" pitchFamily="2" charset="2"/>
              </a:rPr>
              <a:t>No  IND Considerations</a:t>
            </a:r>
          </a:p>
          <a:p>
            <a:pPr marL="1463040" lvl="4" indent="0">
              <a:buNone/>
            </a:pPr>
            <a:endParaRPr lang="en-US" dirty="0">
              <a:sym typeface="Wingdings" panose="05000000000000000000" pitchFamily="2" charset="2"/>
            </a:endParaRPr>
          </a:p>
          <a:p>
            <a:pPr marL="0" lvl="4" indent="0">
              <a:buNone/>
            </a:pPr>
            <a:r>
              <a:rPr lang="en-US" dirty="0">
                <a:sym typeface="Wingdings" panose="05000000000000000000" pitchFamily="2" charset="2"/>
              </a:rPr>
              <a:t>*nutrient deficiencies do not constitute ‘disease’</a:t>
            </a:r>
          </a:p>
          <a:p>
            <a:pPr marL="1245870" lvl="2" indent="-514350">
              <a:buFont typeface="+mj-lt"/>
              <a:buAutoNum type="arabicPeriod"/>
            </a:pPr>
            <a:endParaRPr lang="en-US" dirty="0">
              <a:sym typeface="Wingdings" panose="05000000000000000000" pitchFamily="2" charset="2"/>
            </a:endParaRPr>
          </a:p>
          <a:p>
            <a:endParaRPr lang="en-US" dirty="0"/>
          </a:p>
        </p:txBody>
      </p:sp>
    </p:spTree>
    <p:extLst>
      <p:ext uri="{BB962C8B-B14F-4D97-AF65-F5344CB8AC3E}">
        <p14:creationId xmlns:p14="http://schemas.microsoft.com/office/powerpoint/2010/main" val="2470761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40E17-A666-8BC3-CF26-EA03D4ED7D36}"/>
              </a:ext>
            </a:extLst>
          </p:cNvPr>
          <p:cNvSpPr>
            <a:spLocks noGrp="1"/>
          </p:cNvSpPr>
          <p:nvPr>
            <p:ph type="title"/>
          </p:nvPr>
        </p:nvSpPr>
        <p:spPr/>
        <p:txBody>
          <a:bodyPr/>
          <a:lstStyle/>
          <a:p>
            <a:r>
              <a:rPr lang="en-US" dirty="0"/>
              <a:t>Food and Cosmetics</a:t>
            </a:r>
          </a:p>
        </p:txBody>
      </p:sp>
      <p:sp>
        <p:nvSpPr>
          <p:cNvPr id="3" name="Content Placeholder 2">
            <a:extLst>
              <a:ext uri="{FF2B5EF4-FFF2-40B4-BE49-F238E27FC236}">
                <a16:creationId xmlns:a16="http://schemas.microsoft.com/office/drawing/2014/main" id="{ACD35420-E045-4AC0-FE4B-8AB421D61CF6}"/>
              </a:ext>
            </a:extLst>
          </p:cNvPr>
          <p:cNvSpPr>
            <a:spLocks noGrp="1"/>
          </p:cNvSpPr>
          <p:nvPr>
            <p:ph idx="1"/>
          </p:nvPr>
        </p:nvSpPr>
        <p:spPr/>
        <p:txBody>
          <a:bodyPr>
            <a:normAutofit/>
          </a:bodyPr>
          <a:lstStyle/>
          <a:p>
            <a:pPr marL="571500" indent="-571500">
              <a:buFont typeface="+mj-lt"/>
              <a:buAutoNum type="romanUcPeriod" startAt="3"/>
            </a:pPr>
            <a:r>
              <a:rPr lang="en-US" dirty="0"/>
              <a:t>If involving Food and Cosmetics</a:t>
            </a:r>
          </a:p>
          <a:p>
            <a:pPr marL="937260" lvl="1" indent="-571500">
              <a:buFont typeface="+mj-lt"/>
              <a:buAutoNum type="alphaUcPeriod"/>
            </a:pPr>
            <a:r>
              <a:rPr lang="en-US" dirty="0"/>
              <a:t>Food</a:t>
            </a:r>
          </a:p>
          <a:p>
            <a:pPr marL="1303020" lvl="2" indent="-571500">
              <a:buFont typeface="+mj-lt"/>
              <a:buAutoNum type="arabicPeriod"/>
            </a:pPr>
            <a:r>
              <a:rPr lang="en-US" dirty="0"/>
              <a:t>Require explanation/justification from the investigator as to why the use of food in the study does not require an IND</a:t>
            </a:r>
          </a:p>
          <a:p>
            <a:pPr marL="937260" lvl="1" indent="-571500">
              <a:buFont typeface="+mj-lt"/>
              <a:buAutoNum type="alphaUcPeriod"/>
            </a:pPr>
            <a:r>
              <a:rPr lang="en-US" dirty="0"/>
              <a:t>Cosmetics</a:t>
            </a:r>
          </a:p>
          <a:p>
            <a:pPr marL="1303020" lvl="2" indent="-571500">
              <a:buFont typeface="+mj-lt"/>
              <a:buAutoNum type="arabicPeriod"/>
            </a:pPr>
            <a:r>
              <a:rPr lang="en-US" dirty="0"/>
              <a:t>Require explanation/justification from the investigator as to why the use of cosmetics in the study does not require an IND</a:t>
            </a:r>
            <a:endParaRPr lang="en-US" dirty="0">
              <a:sym typeface="Wingdings" panose="05000000000000000000" pitchFamily="2" charset="2"/>
            </a:endParaRPr>
          </a:p>
          <a:p>
            <a:r>
              <a:rPr lang="en-US" dirty="0"/>
              <a:t>Refer to:  </a:t>
            </a:r>
            <a:r>
              <a:rPr lang="en-US" dirty="0">
                <a:hlinkClick r:id="rId2"/>
              </a:rPr>
              <a:t>Investigational New Drug Applications (INDs) — Determining Whether Human Research Studies Can Be Conducted Without an IND (fda.gov)</a:t>
            </a:r>
            <a:endParaRPr lang="en-US" dirty="0"/>
          </a:p>
        </p:txBody>
      </p:sp>
    </p:spTree>
    <p:extLst>
      <p:ext uri="{BB962C8B-B14F-4D97-AF65-F5344CB8AC3E}">
        <p14:creationId xmlns:p14="http://schemas.microsoft.com/office/powerpoint/2010/main" val="1337673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AB428-2DD2-E044-CCFD-FC1EE666F4FB}"/>
              </a:ext>
            </a:extLst>
          </p:cNvPr>
          <p:cNvSpPr>
            <a:spLocks noGrp="1"/>
          </p:cNvSpPr>
          <p:nvPr>
            <p:ph type="title"/>
          </p:nvPr>
        </p:nvSpPr>
        <p:spPr/>
        <p:txBody>
          <a:bodyPr/>
          <a:lstStyle/>
          <a:p>
            <a:r>
              <a:rPr lang="en-US" dirty="0"/>
              <a:t>IND Considerations</a:t>
            </a:r>
          </a:p>
        </p:txBody>
      </p:sp>
      <p:sp>
        <p:nvSpPr>
          <p:cNvPr id="3" name="Text Placeholder 2">
            <a:extLst>
              <a:ext uri="{FF2B5EF4-FFF2-40B4-BE49-F238E27FC236}">
                <a16:creationId xmlns:a16="http://schemas.microsoft.com/office/drawing/2014/main" id="{33112D08-CEF8-9F48-B2DC-74C7104E5548}"/>
              </a:ext>
            </a:extLst>
          </p:cNvPr>
          <p:cNvSpPr>
            <a:spLocks noGrp="1"/>
          </p:cNvSpPr>
          <p:nvPr>
            <p:ph type="body" idx="1"/>
          </p:nvPr>
        </p:nvSpPr>
        <p:spPr/>
        <p:txBody>
          <a:bodyPr/>
          <a:lstStyle/>
          <a:p>
            <a:r>
              <a:rPr lang="en-US" dirty="0"/>
              <a:t>IND Exemptions and the Role of the IRB</a:t>
            </a:r>
          </a:p>
        </p:txBody>
      </p:sp>
    </p:spTree>
    <p:extLst>
      <p:ext uri="{BB962C8B-B14F-4D97-AF65-F5344CB8AC3E}">
        <p14:creationId xmlns:p14="http://schemas.microsoft.com/office/powerpoint/2010/main" val="863465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DCBE-B193-50D8-E2BF-B7F1C0D2298C}"/>
              </a:ext>
            </a:extLst>
          </p:cNvPr>
          <p:cNvSpPr>
            <a:spLocks noGrp="1"/>
          </p:cNvSpPr>
          <p:nvPr>
            <p:ph type="title"/>
          </p:nvPr>
        </p:nvSpPr>
        <p:spPr/>
        <p:txBody>
          <a:bodyPr/>
          <a:lstStyle/>
          <a:p>
            <a:r>
              <a:rPr lang="en-US" dirty="0"/>
              <a:t>Drug Studies and INDs</a:t>
            </a:r>
            <a:r>
              <a:rPr lang="en-US" dirty="0">
                <a:sym typeface="Wingdings" panose="05000000000000000000" pitchFamily="2" charset="2"/>
              </a:rPr>
              <a:t>  ‘IND Considerations’</a:t>
            </a:r>
            <a:endParaRPr lang="en-US" dirty="0"/>
          </a:p>
        </p:txBody>
      </p:sp>
      <p:sp>
        <p:nvSpPr>
          <p:cNvPr id="3" name="Content Placeholder 2">
            <a:extLst>
              <a:ext uri="{FF2B5EF4-FFF2-40B4-BE49-F238E27FC236}">
                <a16:creationId xmlns:a16="http://schemas.microsoft.com/office/drawing/2014/main" id="{97AB7350-AD9B-7912-A336-DC8FD10D2236}"/>
              </a:ext>
            </a:extLst>
          </p:cNvPr>
          <p:cNvSpPr>
            <a:spLocks noGrp="1"/>
          </p:cNvSpPr>
          <p:nvPr>
            <p:ph idx="1"/>
          </p:nvPr>
        </p:nvSpPr>
        <p:spPr>
          <a:xfrm>
            <a:off x="1903413" y="1600200"/>
            <a:ext cx="9472824" cy="5080000"/>
          </a:xfrm>
        </p:spPr>
        <p:txBody>
          <a:bodyPr>
            <a:normAutofit fontScale="92500" lnSpcReduction="10000"/>
          </a:bodyPr>
          <a:lstStyle/>
          <a:p>
            <a:r>
              <a:rPr lang="en-US" dirty="0"/>
              <a:t>Four possible pathways for studies that involve drugs:</a:t>
            </a:r>
          </a:p>
          <a:p>
            <a:pPr marL="822960" lvl="1" indent="-457200">
              <a:buFont typeface="+mj-lt"/>
              <a:buAutoNum type="arabicPeriod"/>
            </a:pPr>
            <a:r>
              <a:rPr lang="en-US" dirty="0"/>
              <a:t>Clinical investigations that must be conducted under an IND - Investigational New Drug Application</a:t>
            </a:r>
          </a:p>
          <a:p>
            <a:pPr lvl="2"/>
            <a:r>
              <a:rPr lang="en-US" dirty="0"/>
              <a:t>Application to FDA containing preclinical data, manufacturing information, protocol, and investigator qualifications</a:t>
            </a:r>
          </a:p>
          <a:p>
            <a:pPr lvl="2"/>
            <a:r>
              <a:rPr lang="en-US" dirty="0"/>
              <a:t>Must wait 30 days before initiating any clinical trials after submitting application</a:t>
            </a:r>
          </a:p>
          <a:p>
            <a:pPr lvl="3"/>
            <a:r>
              <a:rPr lang="en-US" dirty="0"/>
              <a:t>During that time, FDA is reviewing for safety</a:t>
            </a:r>
          </a:p>
          <a:p>
            <a:pPr marL="822960" lvl="1" indent="-457200">
              <a:buFont typeface="+mj-lt"/>
              <a:buAutoNum type="arabicPeriod"/>
            </a:pPr>
            <a:r>
              <a:rPr lang="en-US" dirty="0"/>
              <a:t>Clinical investigations that are exempt from the IND requirements*</a:t>
            </a:r>
          </a:p>
          <a:p>
            <a:pPr marL="822960" lvl="1" indent="-457200">
              <a:buFont typeface="+mj-lt"/>
              <a:buAutoNum type="arabicPeriod"/>
            </a:pPr>
            <a:r>
              <a:rPr lang="en-US" dirty="0"/>
              <a:t>Clinical investigations that are not subject to the IND requirements (i.e., the IND requirements don’t apply)*</a:t>
            </a:r>
          </a:p>
          <a:p>
            <a:pPr marL="822960" lvl="1" indent="-457200">
              <a:buFont typeface="+mj-lt"/>
              <a:buAutoNum type="arabicPeriod"/>
            </a:pPr>
            <a:r>
              <a:rPr lang="en-US" dirty="0"/>
              <a:t>Clinical investigations of cold isotopes are currently under FDA enforcement discretion*</a:t>
            </a:r>
          </a:p>
          <a:p>
            <a:pPr marL="0" indent="0">
              <a:buNone/>
            </a:pPr>
            <a:endParaRPr lang="en-US" sz="2100" dirty="0"/>
          </a:p>
          <a:p>
            <a:pPr marL="0" indent="0">
              <a:buNone/>
            </a:pPr>
            <a:r>
              <a:rPr lang="en-US" sz="2100" dirty="0"/>
              <a:t>*In these cases, Parts 50 and 56 and potentially other FDA regulations would apply to the research; just not part 312</a:t>
            </a:r>
          </a:p>
        </p:txBody>
      </p:sp>
    </p:spTree>
    <p:extLst>
      <p:ext uri="{BB962C8B-B14F-4D97-AF65-F5344CB8AC3E}">
        <p14:creationId xmlns:p14="http://schemas.microsoft.com/office/powerpoint/2010/main" val="826756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A076-5561-0E79-27D6-2EB095DC9117}"/>
              </a:ext>
            </a:extLst>
          </p:cNvPr>
          <p:cNvSpPr>
            <a:spLocks noGrp="1"/>
          </p:cNvSpPr>
          <p:nvPr>
            <p:ph type="title"/>
          </p:nvPr>
        </p:nvSpPr>
        <p:spPr/>
        <p:txBody>
          <a:bodyPr/>
          <a:lstStyle/>
          <a:p>
            <a:r>
              <a:rPr lang="en-US" dirty="0"/>
              <a:t>1.  Requires an IND </a:t>
            </a:r>
          </a:p>
        </p:txBody>
      </p:sp>
      <p:sp>
        <p:nvSpPr>
          <p:cNvPr id="3" name="Content Placeholder 2">
            <a:extLst>
              <a:ext uri="{FF2B5EF4-FFF2-40B4-BE49-F238E27FC236}">
                <a16:creationId xmlns:a16="http://schemas.microsoft.com/office/drawing/2014/main" id="{4E088372-9188-0243-9100-917315B12BCF}"/>
              </a:ext>
            </a:extLst>
          </p:cNvPr>
          <p:cNvSpPr>
            <a:spLocks noGrp="1"/>
          </p:cNvSpPr>
          <p:nvPr>
            <p:ph idx="1"/>
          </p:nvPr>
        </p:nvSpPr>
        <p:spPr/>
        <p:txBody>
          <a:bodyPr>
            <a:normAutofit fontScale="92500"/>
          </a:bodyPr>
          <a:lstStyle/>
          <a:p>
            <a:pPr marL="0" indent="0">
              <a:buNone/>
            </a:pPr>
            <a:r>
              <a:rPr lang="en-US" dirty="0"/>
              <a:t>[It’s considered an investigational drug that doesn’t meet exemption criteria]</a:t>
            </a:r>
          </a:p>
          <a:p>
            <a:r>
              <a:rPr lang="en-US" dirty="0"/>
              <a:t>An IND is generally required when:</a:t>
            </a:r>
          </a:p>
          <a:p>
            <a:pPr lvl="1"/>
            <a:r>
              <a:rPr lang="en-US" dirty="0"/>
              <a:t>The research involves a drug [reference the FD&amp;C Act for definition]</a:t>
            </a:r>
          </a:p>
          <a:p>
            <a:pPr lvl="2"/>
            <a:r>
              <a:rPr lang="en-US" dirty="0"/>
              <a:t>Important notes:</a:t>
            </a:r>
          </a:p>
          <a:p>
            <a:pPr lvl="3"/>
            <a:r>
              <a:rPr lang="en-US" dirty="0"/>
              <a:t>Not limited to chemical compounds (can include biological products like vaccines, etc.)</a:t>
            </a:r>
          </a:p>
          <a:p>
            <a:pPr lvl="3"/>
            <a:r>
              <a:rPr lang="en-US" dirty="0"/>
              <a:t>Drugs do not have to have a therapeutic intent (designed to affect the structure/function of the body)</a:t>
            </a:r>
          </a:p>
          <a:p>
            <a:pPr lvl="1"/>
            <a:r>
              <a:rPr lang="en-US" dirty="0"/>
              <a:t>The research is a clinical investigation</a:t>
            </a:r>
          </a:p>
          <a:p>
            <a:pPr lvl="1"/>
            <a:r>
              <a:rPr lang="en-US" dirty="0"/>
              <a:t>The clinical investigation is not exempt from IND requirements</a:t>
            </a:r>
          </a:p>
          <a:p>
            <a:r>
              <a:rPr lang="en-US" dirty="0"/>
              <a:t>Remember that Part 312 defines an investigational drug as any drug given to humans other than in the course of medical practice</a:t>
            </a:r>
          </a:p>
          <a:p>
            <a:pPr marL="0" indent="0">
              <a:buNone/>
            </a:pPr>
            <a:endParaRPr lang="en-US" dirty="0"/>
          </a:p>
        </p:txBody>
      </p:sp>
    </p:spTree>
    <p:extLst>
      <p:ext uri="{BB962C8B-B14F-4D97-AF65-F5344CB8AC3E}">
        <p14:creationId xmlns:p14="http://schemas.microsoft.com/office/powerpoint/2010/main" val="816376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87E20-8C5A-6063-0C40-07E931F87A57}"/>
              </a:ext>
            </a:extLst>
          </p:cNvPr>
          <p:cNvSpPr>
            <a:spLocks noGrp="1"/>
          </p:cNvSpPr>
          <p:nvPr>
            <p:ph type="title"/>
          </p:nvPr>
        </p:nvSpPr>
        <p:spPr/>
        <p:txBody>
          <a:bodyPr/>
          <a:lstStyle/>
          <a:p>
            <a:r>
              <a:rPr lang="en-US" dirty="0"/>
              <a:t>2. IND Exemptions</a:t>
            </a:r>
          </a:p>
        </p:txBody>
      </p:sp>
      <p:sp>
        <p:nvSpPr>
          <p:cNvPr id="3" name="Content Placeholder 2">
            <a:extLst>
              <a:ext uri="{FF2B5EF4-FFF2-40B4-BE49-F238E27FC236}">
                <a16:creationId xmlns:a16="http://schemas.microsoft.com/office/drawing/2014/main" id="{E2126F5D-F1E2-5358-FE51-11C78B7D4663}"/>
              </a:ext>
            </a:extLst>
          </p:cNvPr>
          <p:cNvSpPr>
            <a:spLocks noGrp="1"/>
          </p:cNvSpPr>
          <p:nvPr>
            <p:ph idx="1"/>
          </p:nvPr>
        </p:nvSpPr>
        <p:spPr/>
        <p:txBody>
          <a:bodyPr>
            <a:normAutofit fontScale="85000" lnSpcReduction="20000"/>
          </a:bodyPr>
          <a:lstStyle/>
          <a:p>
            <a:pPr marL="0" indent="0">
              <a:buNone/>
            </a:pPr>
            <a:r>
              <a:rPr lang="en-US" dirty="0"/>
              <a:t>[It’s considered a drug under investigation but it’s exempt from the IND requirements]</a:t>
            </a:r>
          </a:p>
          <a:p>
            <a:r>
              <a:rPr lang="en-US" dirty="0"/>
              <a:t>312.2(b)(1) – the clinical investigation of a marketed drug or biologic does not require submission of an IND if all six of the following conditions are met:</a:t>
            </a:r>
          </a:p>
          <a:p>
            <a:pPr lvl="1"/>
            <a:r>
              <a:rPr lang="en-US" dirty="0"/>
              <a:t>It is not intended to be reported to FDA in support of a new indication for use or to support any other significant change in the drug labeling;</a:t>
            </a:r>
          </a:p>
          <a:p>
            <a:pPr lvl="1"/>
            <a:r>
              <a:rPr lang="en-US" dirty="0"/>
              <a:t>It is not intended to support a significant change in the advertising;</a:t>
            </a:r>
          </a:p>
          <a:p>
            <a:pPr lvl="1"/>
            <a:r>
              <a:rPr lang="en-US" dirty="0"/>
              <a:t>It does not involve a route of administration or dosage level, use in a subject population, or other factor that </a:t>
            </a:r>
          </a:p>
          <a:p>
            <a:pPr lvl="2"/>
            <a:r>
              <a:rPr lang="en-US" dirty="0">
                <a:solidFill>
                  <a:srgbClr val="FF0000"/>
                </a:solidFill>
              </a:rPr>
              <a:t>significantly increases the risks or decreases the acceptability of the risks associated with the product</a:t>
            </a:r>
          </a:p>
          <a:p>
            <a:pPr lvl="1"/>
            <a:r>
              <a:rPr lang="en-US" dirty="0"/>
              <a:t>It is conducted in compliance with Parts 50/56</a:t>
            </a:r>
          </a:p>
          <a:p>
            <a:pPr lvl="1"/>
            <a:r>
              <a:rPr lang="en-US" dirty="0"/>
              <a:t>It is conducted in compliance with Part 312.7 concerning promotion/sale of drugs</a:t>
            </a:r>
          </a:p>
          <a:p>
            <a:pPr lvl="1"/>
            <a:r>
              <a:rPr lang="en-US" dirty="0"/>
              <a:t>It does not intend to invoke Part 50.24 (EFIC)</a:t>
            </a:r>
          </a:p>
          <a:p>
            <a:pPr lvl="1"/>
            <a:endParaRPr lang="en-US" dirty="0"/>
          </a:p>
        </p:txBody>
      </p:sp>
    </p:spTree>
    <p:extLst>
      <p:ext uri="{BB962C8B-B14F-4D97-AF65-F5344CB8AC3E}">
        <p14:creationId xmlns:p14="http://schemas.microsoft.com/office/powerpoint/2010/main" val="2373283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5" end="5"/>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00D17-1362-E9BA-F21A-2E9C0E99C1D3}"/>
              </a:ext>
            </a:extLst>
          </p:cNvPr>
          <p:cNvSpPr>
            <a:spLocks noGrp="1"/>
          </p:cNvSpPr>
          <p:nvPr>
            <p:ph type="title"/>
          </p:nvPr>
        </p:nvSpPr>
        <p:spPr/>
        <p:txBody>
          <a:bodyPr/>
          <a:lstStyle/>
          <a:p>
            <a:r>
              <a:rPr lang="en-US" dirty="0"/>
              <a:t>2. IND Exemptions, </a:t>
            </a:r>
            <a:r>
              <a:rPr lang="en-US" dirty="0" err="1"/>
              <a:t>con’t</a:t>
            </a:r>
            <a:endParaRPr lang="en-US" dirty="0"/>
          </a:p>
        </p:txBody>
      </p:sp>
      <p:sp>
        <p:nvSpPr>
          <p:cNvPr id="3" name="Content Placeholder 2">
            <a:extLst>
              <a:ext uri="{FF2B5EF4-FFF2-40B4-BE49-F238E27FC236}">
                <a16:creationId xmlns:a16="http://schemas.microsoft.com/office/drawing/2014/main" id="{05F23A2E-A231-DF11-039E-DDA4DFC8BDD3}"/>
              </a:ext>
            </a:extLst>
          </p:cNvPr>
          <p:cNvSpPr>
            <a:spLocks noGrp="1"/>
          </p:cNvSpPr>
          <p:nvPr>
            <p:ph idx="1"/>
          </p:nvPr>
        </p:nvSpPr>
        <p:spPr/>
        <p:txBody>
          <a:bodyPr/>
          <a:lstStyle/>
          <a:p>
            <a:r>
              <a:rPr lang="en-US" dirty="0"/>
              <a:t>Additional exemptions for:</a:t>
            </a:r>
          </a:p>
          <a:p>
            <a:pPr lvl="1"/>
            <a:r>
              <a:rPr lang="en-US" dirty="0"/>
              <a:t>Certain in vitro diagnostic biological products</a:t>
            </a:r>
          </a:p>
          <a:p>
            <a:pPr lvl="1"/>
            <a:r>
              <a:rPr lang="en-US" dirty="0"/>
              <a:t>Drugs solely intended for in vitro test or laboratory research animals</a:t>
            </a:r>
          </a:p>
          <a:p>
            <a:pPr lvl="1"/>
            <a:r>
              <a:rPr lang="en-US" dirty="0"/>
              <a:t>Placebo as long as the study doesn’t otherwise require an IND</a:t>
            </a:r>
          </a:p>
          <a:p>
            <a:pPr lvl="1"/>
            <a:endParaRPr lang="en-US" dirty="0"/>
          </a:p>
          <a:p>
            <a:pPr marL="0" indent="0">
              <a:buNone/>
            </a:pPr>
            <a:r>
              <a:rPr lang="en-US" dirty="0"/>
              <a:t>These are all outlined on the </a:t>
            </a:r>
            <a:r>
              <a:rPr lang="en-US" dirty="0">
                <a:hlinkClick r:id="rId2"/>
              </a:rPr>
              <a:t>IND Exemption Checklist</a:t>
            </a:r>
            <a:endParaRPr lang="en-US" dirty="0"/>
          </a:p>
          <a:p>
            <a:pPr lvl="1"/>
            <a:endParaRPr lang="en-US" dirty="0"/>
          </a:p>
        </p:txBody>
      </p:sp>
    </p:spTree>
    <p:extLst>
      <p:ext uri="{BB962C8B-B14F-4D97-AF65-F5344CB8AC3E}">
        <p14:creationId xmlns:p14="http://schemas.microsoft.com/office/powerpoint/2010/main" val="1062463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50249-B7FD-3763-F54F-7A06E73E2117}"/>
              </a:ext>
            </a:extLst>
          </p:cNvPr>
          <p:cNvSpPr>
            <a:spLocks noGrp="1"/>
          </p:cNvSpPr>
          <p:nvPr>
            <p:ph type="title"/>
          </p:nvPr>
        </p:nvSpPr>
        <p:spPr/>
        <p:txBody>
          <a:bodyPr/>
          <a:lstStyle/>
          <a:p>
            <a:r>
              <a:rPr lang="en-US" dirty="0"/>
              <a:t>3.  Not Subject to IND Requirements</a:t>
            </a:r>
          </a:p>
        </p:txBody>
      </p:sp>
      <p:sp>
        <p:nvSpPr>
          <p:cNvPr id="3" name="Content Placeholder 2">
            <a:extLst>
              <a:ext uri="{FF2B5EF4-FFF2-40B4-BE49-F238E27FC236}">
                <a16:creationId xmlns:a16="http://schemas.microsoft.com/office/drawing/2014/main" id="{5E792407-8180-7B13-E79A-9B5F06C57BE4}"/>
              </a:ext>
            </a:extLst>
          </p:cNvPr>
          <p:cNvSpPr>
            <a:spLocks noGrp="1"/>
          </p:cNvSpPr>
          <p:nvPr>
            <p:ph idx="1"/>
          </p:nvPr>
        </p:nvSpPr>
        <p:spPr/>
        <p:txBody>
          <a:bodyPr/>
          <a:lstStyle/>
          <a:p>
            <a:pPr marL="0" indent="0">
              <a:buNone/>
            </a:pPr>
            <a:r>
              <a:rPr lang="en-US" dirty="0"/>
              <a:t>[It’s not considered an investigational drug]</a:t>
            </a:r>
          </a:p>
          <a:p>
            <a:r>
              <a:rPr lang="en-US" dirty="0"/>
              <a:t>An IND is generally required when:</a:t>
            </a:r>
          </a:p>
          <a:p>
            <a:pPr lvl="1"/>
            <a:r>
              <a:rPr lang="en-US" dirty="0"/>
              <a:t>The research involves a drug [reference the FD&amp;C Act for definition]</a:t>
            </a:r>
          </a:p>
          <a:p>
            <a:pPr lvl="1"/>
            <a:r>
              <a:rPr lang="en-US" dirty="0"/>
              <a:t>The research is a clinical investigation</a:t>
            </a:r>
          </a:p>
          <a:p>
            <a:pPr lvl="1"/>
            <a:r>
              <a:rPr lang="en-US" dirty="0"/>
              <a:t>The clinical investigation is not exempt from IND requirements</a:t>
            </a:r>
          </a:p>
          <a:p>
            <a:r>
              <a:rPr lang="en-US" dirty="0"/>
              <a:t>If any of the above don’t apply, then the IND requirements likely don’t apply</a:t>
            </a:r>
          </a:p>
          <a:p>
            <a:r>
              <a:rPr lang="en-US" dirty="0"/>
              <a:t>HOWEVER – may require application of other FDA regulations for IRB oversight and informed consent, etc.</a:t>
            </a:r>
          </a:p>
        </p:txBody>
      </p:sp>
    </p:spTree>
    <p:extLst>
      <p:ext uri="{BB962C8B-B14F-4D97-AF65-F5344CB8AC3E}">
        <p14:creationId xmlns:p14="http://schemas.microsoft.com/office/powerpoint/2010/main" val="31257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F07A8-901E-5D9F-D583-64C21DAE22FD}"/>
              </a:ext>
            </a:extLst>
          </p:cNvPr>
          <p:cNvSpPr>
            <a:spLocks noGrp="1"/>
          </p:cNvSpPr>
          <p:nvPr>
            <p:ph type="title"/>
          </p:nvPr>
        </p:nvSpPr>
        <p:spPr/>
        <p:txBody>
          <a:bodyPr/>
          <a:lstStyle/>
          <a:p>
            <a:r>
              <a:rPr lang="en-US" dirty="0"/>
              <a:t>IRB – Role and Determinations</a:t>
            </a:r>
          </a:p>
        </p:txBody>
      </p:sp>
      <p:sp>
        <p:nvSpPr>
          <p:cNvPr id="3" name="Content Placeholder 2">
            <a:extLst>
              <a:ext uri="{FF2B5EF4-FFF2-40B4-BE49-F238E27FC236}">
                <a16:creationId xmlns:a16="http://schemas.microsoft.com/office/drawing/2014/main" id="{F68EA51F-521D-C3DC-6EFE-D021762C4D53}"/>
              </a:ext>
            </a:extLst>
          </p:cNvPr>
          <p:cNvSpPr>
            <a:spLocks noGrp="1"/>
          </p:cNvSpPr>
          <p:nvPr>
            <p:ph idx="1"/>
          </p:nvPr>
        </p:nvSpPr>
        <p:spPr>
          <a:xfrm>
            <a:off x="1903413" y="1600200"/>
            <a:ext cx="9472824" cy="5080000"/>
          </a:xfrm>
        </p:spPr>
        <p:txBody>
          <a:bodyPr>
            <a:normAutofit fontScale="77500" lnSpcReduction="20000"/>
          </a:bodyPr>
          <a:lstStyle/>
          <a:p>
            <a:r>
              <a:rPr lang="en-US" dirty="0">
                <a:hlinkClick r:id="rId2"/>
              </a:rPr>
              <a:t>IRB Responsibilities for Reviewing the Qualifications of Investigators, Adequacy of Research Sites, and the Determination of Whether an IND/IDE is Needed | FDA</a:t>
            </a:r>
            <a:endParaRPr lang="en-US" dirty="0"/>
          </a:p>
          <a:p>
            <a:r>
              <a:rPr lang="en-US" dirty="0"/>
              <a:t>When IND is required:</a:t>
            </a:r>
          </a:p>
          <a:p>
            <a:pPr lvl="1"/>
            <a:r>
              <a:rPr lang="en-US" dirty="0"/>
              <a:t>Obtain documentation from the sponsor/FDA of the IND number</a:t>
            </a:r>
          </a:p>
          <a:p>
            <a:r>
              <a:rPr lang="en-US" dirty="0"/>
              <a:t>When IND exemption is appropriate:</a:t>
            </a:r>
          </a:p>
          <a:p>
            <a:pPr lvl="1"/>
            <a:r>
              <a:rPr lang="en-US" dirty="0"/>
              <a:t>Obtain justification from the investigator as to why it meets the criteria for exemption</a:t>
            </a:r>
          </a:p>
          <a:p>
            <a:pPr lvl="1"/>
            <a:r>
              <a:rPr lang="en-US" dirty="0"/>
              <a:t>Document the determination of ‘IND Exempt’</a:t>
            </a:r>
          </a:p>
          <a:p>
            <a:r>
              <a:rPr lang="en-US" dirty="0"/>
              <a:t>When IND regulations don’t apply:</a:t>
            </a:r>
          </a:p>
          <a:p>
            <a:pPr lvl="1"/>
            <a:r>
              <a:rPr lang="en-US" dirty="0"/>
              <a:t>Obtain supporting documentation, as needed, regarding the basis for the determination</a:t>
            </a:r>
          </a:p>
          <a:p>
            <a:pPr lvl="1"/>
            <a:r>
              <a:rPr lang="en-US" dirty="0"/>
              <a:t>Document the justification</a:t>
            </a:r>
          </a:p>
          <a:p>
            <a:r>
              <a:rPr lang="en-US" dirty="0"/>
              <a:t>When you’re not sure:</a:t>
            </a:r>
          </a:p>
          <a:p>
            <a:pPr lvl="1"/>
            <a:r>
              <a:rPr lang="en-US" dirty="0"/>
              <a:t>Notify the investigator of the IRB concerns</a:t>
            </a:r>
          </a:p>
          <a:p>
            <a:pPr lvl="1"/>
            <a:r>
              <a:rPr lang="en-US" dirty="0"/>
              <a:t>Request consultation from the FDA</a:t>
            </a:r>
          </a:p>
          <a:p>
            <a:pPr lvl="1"/>
            <a:r>
              <a:rPr lang="en-US" dirty="0"/>
              <a:t>Delay study approval until resolution</a:t>
            </a:r>
          </a:p>
          <a:p>
            <a:endParaRPr lang="en-US" dirty="0"/>
          </a:p>
        </p:txBody>
      </p:sp>
    </p:spTree>
    <p:extLst>
      <p:ext uri="{BB962C8B-B14F-4D97-AF65-F5344CB8AC3E}">
        <p14:creationId xmlns:p14="http://schemas.microsoft.com/office/powerpoint/2010/main" val="2945232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Agenda/Topics</a:t>
            </a:r>
          </a:p>
        </p:txBody>
      </p:sp>
      <p:sp>
        <p:nvSpPr>
          <p:cNvPr id="14" name="Content Placeholder 13"/>
          <p:cNvSpPr>
            <a:spLocks noGrp="1"/>
          </p:cNvSpPr>
          <p:nvPr>
            <p:ph idx="1"/>
          </p:nvPr>
        </p:nvSpPr>
        <p:spPr>
          <a:xfrm>
            <a:off x="1903413" y="1600200"/>
            <a:ext cx="9472824" cy="5080000"/>
          </a:xfrm>
        </p:spPr>
        <p:txBody>
          <a:bodyPr>
            <a:normAutofit fontScale="55000" lnSpcReduction="20000"/>
          </a:bodyPr>
          <a:lstStyle/>
          <a:p>
            <a:pPr lvl="0"/>
            <a:r>
              <a:rPr lang="en-US" dirty="0"/>
              <a:t>Review</a:t>
            </a:r>
          </a:p>
          <a:p>
            <a:pPr lvl="1"/>
            <a:r>
              <a:rPr lang="en-US" dirty="0"/>
              <a:t>Clinical Investigations</a:t>
            </a:r>
          </a:p>
          <a:p>
            <a:pPr lvl="2"/>
            <a:r>
              <a:rPr lang="en-US" dirty="0"/>
              <a:t>Human Subject</a:t>
            </a:r>
          </a:p>
          <a:p>
            <a:pPr lvl="2"/>
            <a:r>
              <a:rPr lang="en-US" dirty="0"/>
              <a:t>Test Article</a:t>
            </a:r>
          </a:p>
          <a:p>
            <a:pPr lvl="1"/>
            <a:r>
              <a:rPr lang="en-US" dirty="0"/>
              <a:t>Definitions</a:t>
            </a:r>
          </a:p>
          <a:p>
            <a:r>
              <a:rPr lang="en-US" dirty="0"/>
              <a:t>Decision pathways</a:t>
            </a:r>
          </a:p>
          <a:p>
            <a:pPr lvl="1"/>
            <a:r>
              <a:rPr lang="en-US" dirty="0"/>
              <a:t>Drugs and biological products</a:t>
            </a:r>
          </a:p>
          <a:p>
            <a:pPr lvl="1"/>
            <a:r>
              <a:rPr lang="en-US" dirty="0"/>
              <a:t>Dietary supplements</a:t>
            </a:r>
          </a:p>
          <a:p>
            <a:pPr lvl="1"/>
            <a:r>
              <a:rPr lang="en-US" dirty="0"/>
              <a:t>Food and Cosmetics</a:t>
            </a:r>
          </a:p>
          <a:p>
            <a:r>
              <a:rPr lang="en-US" dirty="0"/>
              <a:t>IND considerations</a:t>
            </a:r>
          </a:p>
          <a:p>
            <a:pPr lvl="1"/>
            <a:r>
              <a:rPr lang="en-US" dirty="0"/>
              <a:t>IND Exemptions</a:t>
            </a:r>
          </a:p>
          <a:p>
            <a:pPr lvl="1"/>
            <a:r>
              <a:rPr lang="en-US" dirty="0"/>
              <a:t>IRB Documentation</a:t>
            </a:r>
          </a:p>
          <a:p>
            <a:r>
              <a:rPr lang="en-US" dirty="0"/>
              <a:t>Special Topics for FDA-Regulated Drug Research</a:t>
            </a:r>
          </a:p>
          <a:p>
            <a:pPr lvl="1"/>
            <a:r>
              <a:rPr lang="en-US" dirty="0"/>
              <a:t>International Research</a:t>
            </a:r>
          </a:p>
          <a:p>
            <a:pPr lvl="1"/>
            <a:r>
              <a:rPr lang="en-US" dirty="0"/>
              <a:t>Expedited Category 1</a:t>
            </a:r>
          </a:p>
          <a:p>
            <a:pPr lvl="1"/>
            <a:r>
              <a:rPr lang="en-US" dirty="0"/>
              <a:t>Standard of Care considerations</a:t>
            </a:r>
          </a:p>
          <a:p>
            <a:pPr lvl="1"/>
            <a:r>
              <a:rPr lang="en-US" dirty="0"/>
              <a:t>Studies utilizing existing/retrospective data</a:t>
            </a:r>
          </a:p>
          <a:p>
            <a:r>
              <a:rPr lang="en-US" dirty="0"/>
              <a:t>Case Studies</a:t>
            </a:r>
          </a:p>
          <a:p>
            <a:r>
              <a:rPr lang="en-US" dirty="0"/>
              <a:t>Resources</a:t>
            </a:r>
          </a:p>
        </p:txBody>
      </p:sp>
    </p:spTree>
    <p:extLst>
      <p:ext uri="{BB962C8B-B14F-4D97-AF65-F5344CB8AC3E}">
        <p14:creationId xmlns:p14="http://schemas.microsoft.com/office/powerpoint/2010/main" val="297073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3B4B4-FB0D-9874-730A-6DE48F052324}"/>
              </a:ext>
            </a:extLst>
          </p:cNvPr>
          <p:cNvSpPr>
            <a:spLocks noGrp="1"/>
          </p:cNvSpPr>
          <p:nvPr>
            <p:ph type="title"/>
          </p:nvPr>
        </p:nvSpPr>
        <p:spPr/>
        <p:txBody>
          <a:bodyPr/>
          <a:lstStyle/>
          <a:p>
            <a:r>
              <a:rPr lang="en-US" dirty="0"/>
              <a:t>Special Topics</a:t>
            </a:r>
          </a:p>
        </p:txBody>
      </p:sp>
      <p:sp>
        <p:nvSpPr>
          <p:cNvPr id="3" name="Text Placeholder 2">
            <a:extLst>
              <a:ext uri="{FF2B5EF4-FFF2-40B4-BE49-F238E27FC236}">
                <a16:creationId xmlns:a16="http://schemas.microsoft.com/office/drawing/2014/main" id="{023AD8AA-0F2F-5725-5A86-8C6416CC438F}"/>
              </a:ext>
            </a:extLst>
          </p:cNvPr>
          <p:cNvSpPr>
            <a:spLocks noGrp="1"/>
          </p:cNvSpPr>
          <p:nvPr>
            <p:ph type="body" idx="1"/>
          </p:nvPr>
        </p:nvSpPr>
        <p:spPr/>
        <p:txBody>
          <a:bodyPr>
            <a:normAutofit fontScale="92500" lnSpcReduction="20000"/>
          </a:bodyPr>
          <a:lstStyle/>
          <a:p>
            <a:r>
              <a:rPr lang="en-US" dirty="0"/>
              <a:t>Expedited Category 1, International Research, the notion of ‘Standard of Care,’ and utilizing existing</a:t>
            </a:r>
            <a:r>
              <a:rPr lang="en-US"/>
              <a:t>/retrospective data</a:t>
            </a:r>
            <a:endParaRPr lang="en-US" dirty="0"/>
          </a:p>
        </p:txBody>
      </p:sp>
    </p:spTree>
    <p:extLst>
      <p:ext uri="{BB962C8B-B14F-4D97-AF65-F5344CB8AC3E}">
        <p14:creationId xmlns:p14="http://schemas.microsoft.com/office/powerpoint/2010/main" val="1973093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B6AD7-FAE9-E5BB-BB6C-FE4E62F91660}"/>
              </a:ext>
            </a:extLst>
          </p:cNvPr>
          <p:cNvSpPr>
            <a:spLocks noGrp="1"/>
          </p:cNvSpPr>
          <p:nvPr>
            <p:ph type="title"/>
          </p:nvPr>
        </p:nvSpPr>
        <p:spPr/>
        <p:txBody>
          <a:bodyPr/>
          <a:lstStyle/>
          <a:p>
            <a:r>
              <a:rPr lang="en-US" dirty="0"/>
              <a:t>Expedited Category 1</a:t>
            </a:r>
          </a:p>
        </p:txBody>
      </p:sp>
      <p:sp>
        <p:nvSpPr>
          <p:cNvPr id="3" name="Text Placeholder 2">
            <a:extLst>
              <a:ext uri="{FF2B5EF4-FFF2-40B4-BE49-F238E27FC236}">
                <a16:creationId xmlns:a16="http://schemas.microsoft.com/office/drawing/2014/main" id="{B74CC265-51F0-47A2-D62B-1304259CA645}"/>
              </a:ext>
            </a:extLst>
          </p:cNvPr>
          <p:cNvSpPr>
            <a:spLocks noGrp="1"/>
          </p:cNvSpPr>
          <p:nvPr>
            <p:ph type="body" idx="1"/>
          </p:nvPr>
        </p:nvSpPr>
        <p:spPr/>
        <p:txBody>
          <a:bodyPr/>
          <a:lstStyle/>
          <a:p>
            <a:r>
              <a:rPr lang="en-US" dirty="0"/>
              <a:t>Minimal risk FDA-regulated research</a:t>
            </a:r>
          </a:p>
        </p:txBody>
      </p:sp>
    </p:spTree>
    <p:extLst>
      <p:ext uri="{BB962C8B-B14F-4D97-AF65-F5344CB8AC3E}">
        <p14:creationId xmlns:p14="http://schemas.microsoft.com/office/powerpoint/2010/main" val="2980628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DE881-DA88-05F3-5570-231761E05DCF}"/>
              </a:ext>
            </a:extLst>
          </p:cNvPr>
          <p:cNvSpPr>
            <a:spLocks noGrp="1"/>
          </p:cNvSpPr>
          <p:nvPr>
            <p:ph type="title"/>
          </p:nvPr>
        </p:nvSpPr>
        <p:spPr/>
        <p:txBody>
          <a:bodyPr/>
          <a:lstStyle/>
          <a:p>
            <a:r>
              <a:rPr lang="en-US" dirty="0"/>
              <a:t>Expedited Category 1</a:t>
            </a:r>
          </a:p>
        </p:txBody>
      </p:sp>
      <p:sp>
        <p:nvSpPr>
          <p:cNvPr id="3" name="Content Placeholder 2">
            <a:extLst>
              <a:ext uri="{FF2B5EF4-FFF2-40B4-BE49-F238E27FC236}">
                <a16:creationId xmlns:a16="http://schemas.microsoft.com/office/drawing/2014/main" id="{ED7740C9-BE41-5BA3-8F9C-D08B67169B73}"/>
              </a:ext>
            </a:extLst>
          </p:cNvPr>
          <p:cNvSpPr>
            <a:spLocks noGrp="1"/>
          </p:cNvSpPr>
          <p:nvPr>
            <p:ph idx="1"/>
          </p:nvPr>
        </p:nvSpPr>
        <p:spPr/>
        <p:txBody>
          <a:bodyPr/>
          <a:lstStyle/>
          <a:p>
            <a:pPr marL="514350" indent="-514350" algn="l">
              <a:buAutoNum type="arabicParenBoth"/>
            </a:pPr>
            <a:r>
              <a:rPr lang="en-US" b="0" i="0" dirty="0">
                <a:solidFill>
                  <a:srgbClr val="333333"/>
                </a:solidFill>
                <a:effectLst/>
                <a:latin typeface="Georgia" panose="02040502050405020303" pitchFamily="18" charset="0"/>
              </a:rPr>
              <a:t>Clinical studies of drugs and medical devices only when condition (a) or (b) is met. </a:t>
            </a:r>
          </a:p>
          <a:p>
            <a:pPr marL="365760" lvl="1" indent="0">
              <a:buNone/>
            </a:pPr>
            <a:r>
              <a:rPr lang="en-US" b="0" i="0" dirty="0">
                <a:solidFill>
                  <a:srgbClr val="333333"/>
                </a:solidFill>
                <a:effectLst/>
                <a:latin typeface="Georgia" panose="02040502050405020303" pitchFamily="18" charset="0"/>
              </a:rPr>
              <a:t>(a) Research on drugs for which an investigational new drug application (21 CFR Part 312) is not required.</a:t>
            </a:r>
          </a:p>
          <a:p>
            <a:pPr marL="0" indent="0" algn="l">
              <a:buNone/>
            </a:pPr>
            <a:r>
              <a:rPr lang="en-US" b="0" i="0" dirty="0">
                <a:solidFill>
                  <a:srgbClr val="333333"/>
                </a:solidFill>
                <a:effectLst/>
                <a:latin typeface="Georgia" panose="02040502050405020303" pitchFamily="18" charset="0"/>
              </a:rPr>
              <a:t>(Note: Research on marketed drugs that significantly increases the risks or decreases the acceptability of the risks associated with the use of the product is not eligible for expedited review.)</a:t>
            </a:r>
          </a:p>
          <a:p>
            <a:endParaRPr lang="en-US" dirty="0"/>
          </a:p>
        </p:txBody>
      </p:sp>
    </p:spTree>
    <p:extLst>
      <p:ext uri="{BB962C8B-B14F-4D97-AF65-F5344CB8AC3E}">
        <p14:creationId xmlns:p14="http://schemas.microsoft.com/office/powerpoint/2010/main" val="34099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B4BFC-E69A-7E80-97AD-0A08F7F19DD9}"/>
              </a:ext>
            </a:extLst>
          </p:cNvPr>
          <p:cNvSpPr>
            <a:spLocks noGrp="1"/>
          </p:cNvSpPr>
          <p:nvPr>
            <p:ph type="title"/>
          </p:nvPr>
        </p:nvSpPr>
        <p:spPr/>
        <p:txBody>
          <a:bodyPr/>
          <a:lstStyle/>
          <a:p>
            <a:r>
              <a:rPr lang="en-US" dirty="0"/>
              <a:t>Expedited Category 1, </a:t>
            </a:r>
            <a:r>
              <a:rPr lang="en-US" dirty="0" err="1"/>
              <a:t>con’t</a:t>
            </a:r>
            <a:endParaRPr lang="en-US" dirty="0"/>
          </a:p>
        </p:txBody>
      </p:sp>
      <p:sp>
        <p:nvSpPr>
          <p:cNvPr id="3" name="Content Placeholder 2">
            <a:extLst>
              <a:ext uri="{FF2B5EF4-FFF2-40B4-BE49-F238E27FC236}">
                <a16:creationId xmlns:a16="http://schemas.microsoft.com/office/drawing/2014/main" id="{E104D2A0-F6F6-B89E-6AE9-93F045665984}"/>
              </a:ext>
            </a:extLst>
          </p:cNvPr>
          <p:cNvSpPr>
            <a:spLocks noGrp="1"/>
          </p:cNvSpPr>
          <p:nvPr>
            <p:ph idx="1"/>
          </p:nvPr>
        </p:nvSpPr>
        <p:spPr/>
        <p:txBody>
          <a:bodyPr/>
          <a:lstStyle/>
          <a:p>
            <a:r>
              <a:rPr lang="en-US" dirty="0"/>
              <a:t>Must first ensure research is minimal risk</a:t>
            </a:r>
          </a:p>
          <a:p>
            <a:pPr lvl="1"/>
            <a:r>
              <a:rPr lang="en-US" dirty="0"/>
              <a:t>Need to consider nonmedical harms, such as risks to reputation, insurability, confidentiality breaches, etc.</a:t>
            </a:r>
          </a:p>
          <a:p>
            <a:pPr lvl="2"/>
            <a:r>
              <a:rPr lang="en-US" dirty="0"/>
              <a:t>Important to consider the protections in place, which may consequently make what seems to be a significant risk a minimal one</a:t>
            </a:r>
          </a:p>
          <a:p>
            <a:r>
              <a:rPr lang="en-US" dirty="0"/>
              <a:t>Once it’s determined the research presents no more than minimal risk, then determine whether it falls into one of the expedited categories</a:t>
            </a:r>
          </a:p>
          <a:p>
            <a:r>
              <a:rPr lang="en-US" i="1" dirty="0"/>
              <a:t>Interventions appearing in an expedited category do not automatically make it minimal risk or eligible for expedited review</a:t>
            </a:r>
          </a:p>
        </p:txBody>
      </p:sp>
    </p:spTree>
    <p:extLst>
      <p:ext uri="{BB962C8B-B14F-4D97-AF65-F5344CB8AC3E}">
        <p14:creationId xmlns:p14="http://schemas.microsoft.com/office/powerpoint/2010/main" val="4034840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5839F-BE9E-E6AB-4399-BB357B0F9F6D}"/>
              </a:ext>
            </a:extLst>
          </p:cNvPr>
          <p:cNvSpPr>
            <a:spLocks noGrp="1"/>
          </p:cNvSpPr>
          <p:nvPr>
            <p:ph type="title"/>
          </p:nvPr>
        </p:nvSpPr>
        <p:spPr/>
        <p:txBody>
          <a:bodyPr/>
          <a:lstStyle/>
          <a:p>
            <a:r>
              <a:rPr lang="en-US" dirty="0"/>
              <a:t>International Research</a:t>
            </a:r>
          </a:p>
        </p:txBody>
      </p:sp>
      <p:sp>
        <p:nvSpPr>
          <p:cNvPr id="3" name="Text Placeholder 2">
            <a:extLst>
              <a:ext uri="{FF2B5EF4-FFF2-40B4-BE49-F238E27FC236}">
                <a16:creationId xmlns:a16="http://schemas.microsoft.com/office/drawing/2014/main" id="{8BE582DD-573D-EEAD-FD12-758BACD20C69}"/>
              </a:ext>
            </a:extLst>
          </p:cNvPr>
          <p:cNvSpPr>
            <a:spLocks noGrp="1"/>
          </p:cNvSpPr>
          <p:nvPr>
            <p:ph type="body" idx="1"/>
          </p:nvPr>
        </p:nvSpPr>
        <p:spPr/>
        <p:txBody>
          <a:bodyPr/>
          <a:lstStyle/>
          <a:p>
            <a:r>
              <a:rPr lang="en-US" dirty="0"/>
              <a:t>When do FDA regulations apply</a:t>
            </a:r>
          </a:p>
        </p:txBody>
      </p:sp>
    </p:spTree>
    <p:extLst>
      <p:ext uri="{BB962C8B-B14F-4D97-AF65-F5344CB8AC3E}">
        <p14:creationId xmlns:p14="http://schemas.microsoft.com/office/powerpoint/2010/main" val="1279934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6CA08-4944-E0B3-6984-B9D09E264C35}"/>
              </a:ext>
            </a:extLst>
          </p:cNvPr>
          <p:cNvSpPr>
            <a:spLocks noGrp="1"/>
          </p:cNvSpPr>
          <p:nvPr>
            <p:ph type="title"/>
          </p:nvPr>
        </p:nvSpPr>
        <p:spPr/>
        <p:txBody>
          <a:bodyPr/>
          <a:lstStyle/>
          <a:p>
            <a:r>
              <a:rPr lang="en-US" dirty="0"/>
              <a:t>International Research</a:t>
            </a:r>
          </a:p>
        </p:txBody>
      </p:sp>
      <p:sp>
        <p:nvSpPr>
          <p:cNvPr id="3" name="Content Placeholder 2">
            <a:extLst>
              <a:ext uri="{FF2B5EF4-FFF2-40B4-BE49-F238E27FC236}">
                <a16:creationId xmlns:a16="http://schemas.microsoft.com/office/drawing/2014/main" id="{47424103-E070-3B40-085B-0121602F4C0D}"/>
              </a:ext>
            </a:extLst>
          </p:cNvPr>
          <p:cNvSpPr>
            <a:spLocks noGrp="1"/>
          </p:cNvSpPr>
          <p:nvPr>
            <p:ph idx="1"/>
          </p:nvPr>
        </p:nvSpPr>
        <p:spPr/>
        <p:txBody>
          <a:bodyPr>
            <a:normAutofit lnSpcReduction="10000"/>
          </a:bodyPr>
          <a:lstStyle/>
          <a:p>
            <a:pPr marL="0" indent="0">
              <a:buNone/>
            </a:pPr>
            <a:r>
              <a:rPr lang="en-US" b="0" i="0" dirty="0">
                <a:solidFill>
                  <a:srgbClr val="000000"/>
                </a:solidFill>
                <a:effectLst/>
                <a:latin typeface="Source Sans Pro" panose="020B0503030403020204" pitchFamily="34" charset="0"/>
              </a:rPr>
              <a:t>If the drug product (including a biological product) is (1) manufactured outside of the United States or its territories, (2) the clinical investigation sites are all outside of the United States, </a:t>
            </a:r>
            <a:r>
              <a:rPr lang="en-US" b="0" i="0" u="sng" dirty="0">
                <a:solidFill>
                  <a:srgbClr val="000000"/>
                </a:solidFill>
                <a:effectLst/>
                <a:latin typeface="Source Sans Pro" panose="020B0503030403020204" pitchFamily="34" charset="0"/>
              </a:rPr>
              <a:t>and</a:t>
            </a:r>
            <a:r>
              <a:rPr lang="en-US" b="0" i="0" dirty="0">
                <a:solidFill>
                  <a:srgbClr val="000000"/>
                </a:solidFill>
                <a:effectLst/>
                <a:latin typeface="Source Sans Pro" panose="020B0503030403020204" pitchFamily="34" charset="0"/>
              </a:rPr>
              <a:t> (3) the clinical investigation is not being conducted under an IND, then:</a:t>
            </a:r>
          </a:p>
          <a:p>
            <a:pPr marL="365760" lvl="1" indent="0">
              <a:buNone/>
            </a:pPr>
            <a:r>
              <a:rPr lang="en-US" dirty="0">
                <a:solidFill>
                  <a:srgbClr val="000000"/>
                </a:solidFill>
                <a:latin typeface="Source Sans Pro" panose="020B0503030403020204" pitchFamily="34" charset="0"/>
              </a:rPr>
              <a:t>The</a:t>
            </a:r>
            <a:r>
              <a:rPr lang="en-US" b="0" i="0" dirty="0">
                <a:solidFill>
                  <a:srgbClr val="000000"/>
                </a:solidFill>
                <a:effectLst/>
                <a:latin typeface="Source Sans Pro" panose="020B0503030403020204" pitchFamily="34" charset="0"/>
              </a:rPr>
              <a:t> drug product or biological product would </a:t>
            </a:r>
            <a:r>
              <a:rPr lang="en-US" b="0" i="0" u="sng" dirty="0">
                <a:solidFill>
                  <a:srgbClr val="000000"/>
                </a:solidFill>
                <a:effectLst/>
                <a:latin typeface="Source Sans Pro" panose="020B0503030403020204" pitchFamily="34" charset="0"/>
              </a:rPr>
              <a:t>not</a:t>
            </a:r>
            <a:r>
              <a:rPr lang="en-US" b="0" i="0" dirty="0">
                <a:solidFill>
                  <a:srgbClr val="000000"/>
                </a:solidFill>
                <a:effectLst/>
                <a:latin typeface="Source Sans Pro" panose="020B0503030403020204" pitchFamily="34" charset="0"/>
              </a:rPr>
              <a:t> be considered to be subject to section 505 of the FD&amp;C Act or section 351 of the PHS Act, and the clinical investigation would not be FDA-regulated (so, no IND determination required)</a:t>
            </a:r>
          </a:p>
          <a:p>
            <a:pPr marL="365760" lvl="1" indent="0">
              <a:buNone/>
            </a:pPr>
            <a:r>
              <a:rPr lang="en-US" dirty="0">
                <a:solidFill>
                  <a:srgbClr val="000000"/>
                </a:solidFill>
                <a:latin typeface="Source Sans Pro" panose="020B0503030403020204" pitchFamily="34" charset="0"/>
              </a:rPr>
              <a:t>	</a:t>
            </a:r>
          </a:p>
          <a:p>
            <a:pPr marL="0" indent="0">
              <a:buNone/>
            </a:pPr>
            <a:r>
              <a:rPr lang="en-US" dirty="0">
                <a:solidFill>
                  <a:srgbClr val="000000"/>
                </a:solidFill>
                <a:latin typeface="Source Sans Pro" panose="020B0503030403020204" pitchFamily="34" charset="0"/>
              </a:rPr>
              <a:t>If any of the three parameters are yes, then study may be FDA-regulated</a:t>
            </a:r>
            <a:endParaRPr lang="en-US" dirty="0"/>
          </a:p>
        </p:txBody>
      </p:sp>
    </p:spTree>
    <p:extLst>
      <p:ext uri="{BB962C8B-B14F-4D97-AF65-F5344CB8AC3E}">
        <p14:creationId xmlns:p14="http://schemas.microsoft.com/office/powerpoint/2010/main" val="627437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6CA08-4944-E0B3-6984-B9D09E264C35}"/>
              </a:ext>
            </a:extLst>
          </p:cNvPr>
          <p:cNvSpPr>
            <a:spLocks noGrp="1"/>
          </p:cNvSpPr>
          <p:nvPr>
            <p:ph type="title"/>
          </p:nvPr>
        </p:nvSpPr>
        <p:spPr/>
        <p:txBody>
          <a:bodyPr/>
          <a:lstStyle/>
          <a:p>
            <a:r>
              <a:rPr lang="en-US" dirty="0"/>
              <a:t>International Research, </a:t>
            </a:r>
            <a:r>
              <a:rPr lang="en-US" dirty="0" err="1"/>
              <a:t>con’t</a:t>
            </a:r>
            <a:endParaRPr lang="en-US" dirty="0"/>
          </a:p>
        </p:txBody>
      </p:sp>
      <p:sp>
        <p:nvSpPr>
          <p:cNvPr id="3" name="Content Placeholder 2">
            <a:extLst>
              <a:ext uri="{FF2B5EF4-FFF2-40B4-BE49-F238E27FC236}">
                <a16:creationId xmlns:a16="http://schemas.microsoft.com/office/drawing/2014/main" id="{47424103-E070-3B40-085B-0121602F4C0D}"/>
              </a:ext>
            </a:extLst>
          </p:cNvPr>
          <p:cNvSpPr>
            <a:spLocks noGrp="1"/>
          </p:cNvSpPr>
          <p:nvPr>
            <p:ph idx="1"/>
          </p:nvPr>
        </p:nvSpPr>
        <p:spPr/>
        <p:txBody>
          <a:bodyPr>
            <a:normAutofit/>
          </a:bodyPr>
          <a:lstStyle/>
          <a:p>
            <a:r>
              <a:rPr lang="en-US" dirty="0"/>
              <a:t>FDA has a guidance document about accepting data from studies not conducted under Part 312:</a:t>
            </a:r>
          </a:p>
          <a:p>
            <a:pPr lvl="1"/>
            <a:r>
              <a:rPr lang="en-US" dirty="0">
                <a:hlinkClick r:id="rId2"/>
              </a:rPr>
              <a:t>https://www.fda.gov/files/about%20fda/published/FDA-Acceptance-of-Foreign-Clinical-Studies-Not-Conducted-Under-an-IND--Frequently-Asked-Questions.pdf</a:t>
            </a:r>
            <a:endParaRPr lang="en-US" dirty="0"/>
          </a:p>
          <a:p>
            <a:r>
              <a:rPr lang="en-US" dirty="0"/>
              <a:t>Still may have to gain appropriate host country approvals for investigational articles (see SOP on Transnational Research)</a:t>
            </a:r>
          </a:p>
          <a:p>
            <a:r>
              <a:rPr lang="en-US" dirty="0"/>
              <a:t>Be careful with the ethics/public perception</a:t>
            </a:r>
          </a:p>
        </p:txBody>
      </p:sp>
    </p:spTree>
    <p:extLst>
      <p:ext uri="{BB962C8B-B14F-4D97-AF65-F5344CB8AC3E}">
        <p14:creationId xmlns:p14="http://schemas.microsoft.com/office/powerpoint/2010/main" val="42206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BBA55-AC4B-2D33-DCB9-06B40BC124B1}"/>
              </a:ext>
            </a:extLst>
          </p:cNvPr>
          <p:cNvSpPr>
            <a:spLocks noGrp="1"/>
          </p:cNvSpPr>
          <p:nvPr>
            <p:ph type="title"/>
          </p:nvPr>
        </p:nvSpPr>
        <p:spPr/>
        <p:txBody>
          <a:bodyPr/>
          <a:lstStyle/>
          <a:p>
            <a:r>
              <a:rPr lang="en-US" dirty="0"/>
              <a:t>Standard of Care</a:t>
            </a:r>
          </a:p>
        </p:txBody>
      </p:sp>
      <p:sp>
        <p:nvSpPr>
          <p:cNvPr id="3" name="Text Placeholder 2">
            <a:extLst>
              <a:ext uri="{FF2B5EF4-FFF2-40B4-BE49-F238E27FC236}">
                <a16:creationId xmlns:a16="http://schemas.microsoft.com/office/drawing/2014/main" id="{0DBEF661-BC6A-F3F6-7E1A-7ABC73EC02F0}"/>
              </a:ext>
            </a:extLst>
          </p:cNvPr>
          <p:cNvSpPr>
            <a:spLocks noGrp="1"/>
          </p:cNvSpPr>
          <p:nvPr>
            <p:ph type="body" idx="1"/>
          </p:nvPr>
        </p:nvSpPr>
        <p:spPr/>
        <p:txBody>
          <a:bodyPr/>
          <a:lstStyle/>
          <a:p>
            <a:r>
              <a:rPr lang="en-US" dirty="0"/>
              <a:t>Applying the notion of standard clinical practice to clinical investigations</a:t>
            </a:r>
          </a:p>
        </p:txBody>
      </p:sp>
    </p:spTree>
    <p:extLst>
      <p:ext uri="{BB962C8B-B14F-4D97-AF65-F5344CB8AC3E}">
        <p14:creationId xmlns:p14="http://schemas.microsoft.com/office/powerpoint/2010/main" val="2361039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6CA8C-3B20-6B48-11BA-0B38DEC1589D}"/>
              </a:ext>
            </a:extLst>
          </p:cNvPr>
          <p:cNvSpPr>
            <a:spLocks noGrp="1"/>
          </p:cNvSpPr>
          <p:nvPr>
            <p:ph type="title"/>
          </p:nvPr>
        </p:nvSpPr>
        <p:spPr/>
        <p:txBody>
          <a:bodyPr/>
          <a:lstStyle/>
          <a:p>
            <a:r>
              <a:rPr lang="en-US" dirty="0"/>
              <a:t>Standard of Care (SOC)</a:t>
            </a:r>
          </a:p>
        </p:txBody>
      </p:sp>
      <p:sp>
        <p:nvSpPr>
          <p:cNvPr id="3" name="Content Placeholder 2">
            <a:extLst>
              <a:ext uri="{FF2B5EF4-FFF2-40B4-BE49-F238E27FC236}">
                <a16:creationId xmlns:a16="http://schemas.microsoft.com/office/drawing/2014/main" id="{D9558231-0B82-8AA7-AF4A-32B6184C242F}"/>
              </a:ext>
            </a:extLst>
          </p:cNvPr>
          <p:cNvSpPr>
            <a:spLocks noGrp="1"/>
          </p:cNvSpPr>
          <p:nvPr>
            <p:ph idx="1"/>
          </p:nvPr>
        </p:nvSpPr>
        <p:spPr>
          <a:xfrm>
            <a:off x="1903413" y="1600200"/>
            <a:ext cx="9472824" cy="5080000"/>
          </a:xfrm>
        </p:spPr>
        <p:txBody>
          <a:bodyPr>
            <a:normAutofit fontScale="92500" lnSpcReduction="10000"/>
          </a:bodyPr>
          <a:lstStyle/>
          <a:p>
            <a:r>
              <a:rPr lang="en-US" dirty="0"/>
              <a:t>SOC = prevailing or routine practice patterns within a given medical community</a:t>
            </a:r>
          </a:p>
          <a:p>
            <a:r>
              <a:rPr lang="en-US" dirty="0"/>
              <a:t>SOC may include off-label use</a:t>
            </a:r>
          </a:p>
          <a:p>
            <a:pPr lvl="1"/>
            <a:r>
              <a:rPr lang="en-US" dirty="0"/>
              <a:t>In the course of clinical care - </a:t>
            </a:r>
            <a:r>
              <a:rPr lang="en-US" b="0" i="0" dirty="0">
                <a:solidFill>
                  <a:srgbClr val="333333"/>
                </a:solidFill>
                <a:effectLst/>
                <a:latin typeface="Calibri" panose="020F0502020204030204" pitchFamily="34" charset="0"/>
                <a:cs typeface="Calibri" panose="020F0502020204030204" pitchFamily="34" charset="0"/>
              </a:rPr>
              <a:t>If physicians use a product for an indication not in the approved labeling, they have the responsibility to be well informed about the product, to base its use on firm scientific rationale and on sound medical evidence, and to maintain records of the product's use and effects.</a:t>
            </a:r>
            <a:r>
              <a:rPr lang="en-US" b="0" i="0" dirty="0">
                <a:solidFill>
                  <a:srgbClr val="333333"/>
                </a:solidFill>
                <a:effectLst/>
                <a:latin typeface="Georgia" panose="02040502050405020303" pitchFamily="18" charset="0"/>
              </a:rPr>
              <a:t> </a:t>
            </a:r>
            <a:r>
              <a:rPr lang="en-US" dirty="0">
                <a:solidFill>
                  <a:srgbClr val="333333"/>
                </a:solidFill>
              </a:rPr>
              <a:t>When the intent is the ‘practice of medicine’ this does not require an IND.</a:t>
            </a:r>
            <a:endParaRPr lang="en-US" dirty="0"/>
          </a:p>
          <a:p>
            <a:pPr lvl="1"/>
            <a:r>
              <a:rPr lang="en-US" dirty="0"/>
              <a:t>In a clinical investigation – if principal intent is safety/efficacy, may require IND.  Otherwise, may require IND exemption.  </a:t>
            </a:r>
          </a:p>
          <a:p>
            <a:pPr lvl="2"/>
            <a:r>
              <a:rPr lang="en-US" dirty="0"/>
              <a:t>SO…an off-label use of a drug, even if it’s considered SOC at UNC – may require IND considerations</a:t>
            </a:r>
          </a:p>
          <a:p>
            <a:pPr marL="0" indent="0">
              <a:buNone/>
            </a:pPr>
            <a:r>
              <a:rPr lang="en-US" sz="2200" dirty="0">
                <a:hlinkClick r:id="rId2"/>
              </a:rPr>
              <a:t>https://www.fda.gov/regulatory-information/search-fda-guidance-documents/label-and-investigational-use-marketed-drugs-biologics-and-medical-devices</a:t>
            </a:r>
            <a:endParaRPr lang="en-US" sz="2200" dirty="0"/>
          </a:p>
          <a:p>
            <a:pPr lvl="3"/>
            <a:endParaRPr lang="en-US" dirty="0"/>
          </a:p>
          <a:p>
            <a:endParaRPr lang="en-US" dirty="0"/>
          </a:p>
          <a:p>
            <a:pPr lvl="1"/>
            <a:endParaRPr lang="en-US" dirty="0"/>
          </a:p>
        </p:txBody>
      </p:sp>
    </p:spTree>
    <p:extLst>
      <p:ext uri="{BB962C8B-B14F-4D97-AF65-F5344CB8AC3E}">
        <p14:creationId xmlns:p14="http://schemas.microsoft.com/office/powerpoint/2010/main" val="813595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3E457-F560-B8F4-D2EA-81D18674E3C2}"/>
              </a:ext>
            </a:extLst>
          </p:cNvPr>
          <p:cNvSpPr>
            <a:spLocks noGrp="1"/>
          </p:cNvSpPr>
          <p:nvPr>
            <p:ph type="title"/>
          </p:nvPr>
        </p:nvSpPr>
        <p:spPr/>
        <p:txBody>
          <a:bodyPr/>
          <a:lstStyle/>
          <a:p>
            <a:r>
              <a:rPr lang="en-US" dirty="0"/>
              <a:t>Studies utilizing existing/retrospective data</a:t>
            </a:r>
          </a:p>
        </p:txBody>
      </p:sp>
      <p:sp>
        <p:nvSpPr>
          <p:cNvPr id="3" name="Text Placeholder 2">
            <a:extLst>
              <a:ext uri="{FF2B5EF4-FFF2-40B4-BE49-F238E27FC236}">
                <a16:creationId xmlns:a16="http://schemas.microsoft.com/office/drawing/2014/main" id="{E8AC849E-4F3B-640E-6204-86C0EA8E96CD}"/>
              </a:ext>
            </a:extLst>
          </p:cNvPr>
          <p:cNvSpPr>
            <a:spLocks noGrp="1"/>
          </p:cNvSpPr>
          <p:nvPr>
            <p:ph type="body" idx="1"/>
          </p:nvPr>
        </p:nvSpPr>
        <p:spPr/>
        <p:txBody>
          <a:bodyPr/>
          <a:lstStyle/>
          <a:p>
            <a:r>
              <a:rPr lang="en-US" dirty="0"/>
              <a:t>When to apply FDA regulations</a:t>
            </a:r>
          </a:p>
        </p:txBody>
      </p:sp>
    </p:spTree>
    <p:extLst>
      <p:ext uri="{BB962C8B-B14F-4D97-AF65-F5344CB8AC3E}">
        <p14:creationId xmlns:p14="http://schemas.microsoft.com/office/powerpoint/2010/main" val="3302617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8B33-21F2-25A5-CC03-2CF1BDAB54DC}"/>
              </a:ext>
            </a:extLst>
          </p:cNvPr>
          <p:cNvSpPr>
            <a:spLocks noGrp="1"/>
          </p:cNvSpPr>
          <p:nvPr>
            <p:ph type="title"/>
          </p:nvPr>
        </p:nvSpPr>
        <p:spPr/>
        <p:txBody>
          <a:bodyPr/>
          <a:lstStyle/>
          <a:p>
            <a:r>
              <a:rPr lang="en-US" dirty="0"/>
              <a:t>Review</a:t>
            </a:r>
          </a:p>
        </p:txBody>
      </p:sp>
      <p:sp>
        <p:nvSpPr>
          <p:cNvPr id="3" name="Text Placeholder 2">
            <a:extLst>
              <a:ext uri="{FF2B5EF4-FFF2-40B4-BE49-F238E27FC236}">
                <a16:creationId xmlns:a16="http://schemas.microsoft.com/office/drawing/2014/main" id="{CD234C1B-735B-1816-0DE9-3F4AED08DA90}"/>
              </a:ext>
            </a:extLst>
          </p:cNvPr>
          <p:cNvSpPr>
            <a:spLocks noGrp="1"/>
          </p:cNvSpPr>
          <p:nvPr>
            <p:ph type="body" idx="1"/>
          </p:nvPr>
        </p:nvSpPr>
        <p:spPr/>
        <p:txBody>
          <a:bodyPr/>
          <a:lstStyle/>
          <a:p>
            <a:r>
              <a:rPr lang="en-US" dirty="0"/>
              <a:t>Clinical Investigation and associated definitions; applying these definitions</a:t>
            </a:r>
          </a:p>
        </p:txBody>
      </p:sp>
    </p:spTree>
    <p:extLst>
      <p:ext uri="{BB962C8B-B14F-4D97-AF65-F5344CB8AC3E}">
        <p14:creationId xmlns:p14="http://schemas.microsoft.com/office/powerpoint/2010/main" val="3051946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91F73-D882-9F1B-685D-E3D73B3C65D7}"/>
              </a:ext>
            </a:extLst>
          </p:cNvPr>
          <p:cNvSpPr>
            <a:spLocks noGrp="1"/>
          </p:cNvSpPr>
          <p:nvPr>
            <p:ph type="title"/>
          </p:nvPr>
        </p:nvSpPr>
        <p:spPr/>
        <p:txBody>
          <a:bodyPr/>
          <a:lstStyle/>
          <a:p>
            <a:r>
              <a:rPr lang="en-US" dirty="0"/>
              <a:t>Studies utilizing retrospective/existing data</a:t>
            </a:r>
          </a:p>
        </p:txBody>
      </p:sp>
      <p:sp>
        <p:nvSpPr>
          <p:cNvPr id="3" name="Content Placeholder 2">
            <a:extLst>
              <a:ext uri="{FF2B5EF4-FFF2-40B4-BE49-F238E27FC236}">
                <a16:creationId xmlns:a16="http://schemas.microsoft.com/office/drawing/2014/main" id="{060FB94C-443E-9288-8D8F-ECCA7561FE65}"/>
              </a:ext>
            </a:extLst>
          </p:cNvPr>
          <p:cNvSpPr>
            <a:spLocks noGrp="1"/>
          </p:cNvSpPr>
          <p:nvPr>
            <p:ph idx="1"/>
          </p:nvPr>
        </p:nvSpPr>
        <p:spPr/>
        <p:txBody>
          <a:bodyPr>
            <a:normAutofit lnSpcReduction="10000"/>
          </a:bodyPr>
          <a:lstStyle/>
          <a:p>
            <a:r>
              <a:rPr lang="en-US" dirty="0"/>
              <a:t>Return to the decision path to determine if ‘FDA-regulated:’</a:t>
            </a:r>
          </a:p>
          <a:p>
            <a:pPr lvl="1"/>
            <a:r>
              <a:rPr lang="en-US" dirty="0"/>
              <a:t>Does the research involve the study of a drug, biologic or device for which administration is dictated by the protocol; OR</a:t>
            </a:r>
          </a:p>
          <a:p>
            <a:pPr lvl="1"/>
            <a:r>
              <a:rPr lang="en-US" dirty="0"/>
              <a:t>Will the data be reported to FDA</a:t>
            </a:r>
          </a:p>
          <a:p>
            <a:r>
              <a:rPr lang="en-US" dirty="0"/>
              <a:t>Clinical investigation = experiment that involves a test article and human subjects (remember – no mention of intervention/interaction in FDA definition of human subject)</a:t>
            </a:r>
          </a:p>
          <a:p>
            <a:r>
              <a:rPr lang="en-US" dirty="0"/>
              <a:t> So…A study evaluating the safety of a drug using only retrospective data may be FDA-regulated if</a:t>
            </a:r>
          </a:p>
          <a:p>
            <a:pPr lvl="1"/>
            <a:r>
              <a:rPr lang="en-US" dirty="0"/>
              <a:t>The protocol data collection parameters dictate how the drug was used; or</a:t>
            </a:r>
          </a:p>
          <a:p>
            <a:pPr lvl="1"/>
            <a:r>
              <a:rPr lang="en-US" dirty="0"/>
              <a:t>The data will be reported to FDA</a:t>
            </a:r>
          </a:p>
        </p:txBody>
      </p:sp>
    </p:spTree>
    <p:extLst>
      <p:ext uri="{BB962C8B-B14F-4D97-AF65-F5344CB8AC3E}">
        <p14:creationId xmlns:p14="http://schemas.microsoft.com/office/powerpoint/2010/main" val="684427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F0357-B050-1F6E-0DD5-E956F523A002}"/>
              </a:ext>
            </a:extLst>
          </p:cNvPr>
          <p:cNvSpPr>
            <a:spLocks noGrp="1"/>
          </p:cNvSpPr>
          <p:nvPr>
            <p:ph type="title"/>
          </p:nvPr>
        </p:nvSpPr>
        <p:spPr/>
        <p:txBody>
          <a:bodyPr/>
          <a:lstStyle/>
          <a:p>
            <a:r>
              <a:rPr lang="en-US" dirty="0"/>
              <a:t>Case Studies</a:t>
            </a:r>
          </a:p>
        </p:txBody>
      </p:sp>
      <p:sp>
        <p:nvSpPr>
          <p:cNvPr id="3" name="Text Placeholder 2">
            <a:extLst>
              <a:ext uri="{FF2B5EF4-FFF2-40B4-BE49-F238E27FC236}">
                <a16:creationId xmlns:a16="http://schemas.microsoft.com/office/drawing/2014/main" id="{A9481053-03B3-27B9-BF8A-C900F7B61D55}"/>
              </a:ext>
            </a:extLst>
          </p:cNvPr>
          <p:cNvSpPr>
            <a:spLocks noGrp="1"/>
          </p:cNvSpPr>
          <p:nvPr>
            <p:ph type="body" idx="1"/>
          </p:nvPr>
        </p:nvSpPr>
        <p:spPr/>
        <p:txBody>
          <a:bodyPr/>
          <a:lstStyle/>
          <a:p>
            <a:r>
              <a:rPr lang="en-US" dirty="0"/>
              <a:t>Let’s apply what we’ve learned</a:t>
            </a:r>
          </a:p>
        </p:txBody>
      </p:sp>
    </p:spTree>
    <p:extLst>
      <p:ext uri="{BB962C8B-B14F-4D97-AF65-F5344CB8AC3E}">
        <p14:creationId xmlns:p14="http://schemas.microsoft.com/office/powerpoint/2010/main" val="91994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E930-258F-2937-C75B-9A80686BC384}"/>
              </a:ext>
            </a:extLst>
          </p:cNvPr>
          <p:cNvSpPr>
            <a:spLocks noGrp="1"/>
          </p:cNvSpPr>
          <p:nvPr>
            <p:ph type="title"/>
          </p:nvPr>
        </p:nvSpPr>
        <p:spPr/>
        <p:txBody>
          <a:bodyPr/>
          <a:lstStyle/>
          <a:p>
            <a:r>
              <a:rPr lang="en-US" dirty="0"/>
              <a:t>Case Study #1</a:t>
            </a:r>
          </a:p>
        </p:txBody>
      </p:sp>
      <p:sp>
        <p:nvSpPr>
          <p:cNvPr id="3" name="Content Placeholder 2">
            <a:extLst>
              <a:ext uri="{FF2B5EF4-FFF2-40B4-BE49-F238E27FC236}">
                <a16:creationId xmlns:a16="http://schemas.microsoft.com/office/drawing/2014/main" id="{9DB786C8-3A2D-4693-F91A-2C1ED4471FE1}"/>
              </a:ext>
            </a:extLst>
          </p:cNvPr>
          <p:cNvSpPr>
            <a:spLocks noGrp="1"/>
          </p:cNvSpPr>
          <p:nvPr>
            <p:ph idx="1"/>
          </p:nvPr>
        </p:nvSpPr>
        <p:spPr/>
        <p:txBody>
          <a:bodyPr>
            <a:normAutofit fontScale="92500" lnSpcReduction="10000"/>
          </a:bodyPr>
          <a:lstStyle/>
          <a:p>
            <a:pPr marL="0" indent="0">
              <a:buNone/>
            </a:pPr>
            <a:r>
              <a:rPr lang="en-US" b="0" i="0" dirty="0">
                <a:solidFill>
                  <a:srgbClr val="000000"/>
                </a:solidFill>
                <a:effectLst/>
                <a:latin typeface="Calibri" panose="020F0502020204030204" pitchFamily="34" charset="0"/>
              </a:rPr>
              <a:t>The protocol describes a study that will use a crossover randomized design.  The study will enroll 40 participants to evaluate and compare the efficacy of Systane versus </a:t>
            </a:r>
            <a:r>
              <a:rPr lang="en-US" b="0" i="0" dirty="0" err="1">
                <a:solidFill>
                  <a:srgbClr val="000000"/>
                </a:solidFill>
                <a:effectLst/>
                <a:latin typeface="Calibri" panose="020F0502020204030204" pitchFamily="34" charset="0"/>
              </a:rPr>
              <a:t>Optive</a:t>
            </a:r>
            <a:r>
              <a:rPr lang="en-US" b="0" i="0" dirty="0">
                <a:solidFill>
                  <a:srgbClr val="000000"/>
                </a:solidFill>
                <a:effectLst/>
                <a:latin typeface="Calibri" panose="020F0502020204030204" pitchFamily="34" charset="0"/>
              </a:rPr>
              <a:t> on aqueous tear film stability in patients diagnosed with Dry Eye Syndrome.  Participants will have baseline tear evaporation rates measured with an evaporimeter and will then receive either one drop of Systane or one drop of </a:t>
            </a:r>
            <a:r>
              <a:rPr lang="en-US" b="0" i="0" dirty="0" err="1">
                <a:solidFill>
                  <a:srgbClr val="000000"/>
                </a:solidFill>
                <a:effectLst/>
                <a:latin typeface="Calibri" panose="020F0502020204030204" pitchFamily="34" charset="0"/>
              </a:rPr>
              <a:t>Optive</a:t>
            </a:r>
            <a:r>
              <a:rPr lang="en-US" b="0" i="0" dirty="0">
                <a:solidFill>
                  <a:srgbClr val="000000"/>
                </a:solidFill>
                <a:effectLst/>
                <a:latin typeface="Calibri" panose="020F0502020204030204" pitchFamily="34" charset="0"/>
              </a:rPr>
              <a:t> in each eye.  30 minutes post-instillation of the eye drop, </a:t>
            </a:r>
            <a:r>
              <a:rPr lang="en-US" b="0" i="0" dirty="0" err="1">
                <a:solidFill>
                  <a:srgbClr val="000000"/>
                </a:solidFill>
                <a:effectLst/>
                <a:latin typeface="Calibri" panose="020F0502020204030204" pitchFamily="34" charset="0"/>
              </a:rPr>
              <a:t>evaporometry</a:t>
            </a:r>
            <a:r>
              <a:rPr lang="en-US" b="0" i="0" dirty="0">
                <a:solidFill>
                  <a:srgbClr val="000000"/>
                </a:solidFill>
                <a:effectLst/>
                <a:latin typeface="Calibri" panose="020F0502020204030204" pitchFamily="34" charset="0"/>
              </a:rPr>
              <a:t> will be repeated.  Participants will return to the clinic 2-14 days after the first study visit to receive the crossover product—i.e. participants who initially received Systane will receive </a:t>
            </a:r>
            <a:r>
              <a:rPr lang="en-US" b="0" i="0" dirty="0" err="1">
                <a:solidFill>
                  <a:srgbClr val="000000"/>
                </a:solidFill>
                <a:effectLst/>
                <a:latin typeface="Calibri" panose="020F0502020204030204" pitchFamily="34" charset="0"/>
              </a:rPr>
              <a:t>Optive</a:t>
            </a:r>
            <a:r>
              <a:rPr lang="en-US" b="0" i="0" dirty="0">
                <a:solidFill>
                  <a:srgbClr val="000000"/>
                </a:solidFill>
                <a:effectLst/>
                <a:latin typeface="Calibri" panose="020F0502020204030204" pitchFamily="34" charset="0"/>
              </a:rPr>
              <a:t> and vice versa—and again undergo </a:t>
            </a:r>
            <a:r>
              <a:rPr lang="en-US" b="0" i="0" dirty="0" err="1">
                <a:solidFill>
                  <a:srgbClr val="000000"/>
                </a:solidFill>
                <a:effectLst/>
                <a:latin typeface="Calibri" panose="020F0502020204030204" pitchFamily="34" charset="0"/>
              </a:rPr>
              <a:t>evaporometry</a:t>
            </a:r>
            <a:r>
              <a:rPr lang="en-US" b="0" i="0" dirty="0">
                <a:solidFill>
                  <a:srgbClr val="000000"/>
                </a:solidFill>
                <a:effectLst/>
                <a:latin typeface="Calibri" panose="020F0502020204030204" pitchFamily="34" charset="0"/>
              </a:rPr>
              <a:t>.  Between study visits, participants will be asked to continue their pre-study routine, continuing their pre-study ocular lubricant or other tear products at the same frequency. </a:t>
            </a:r>
            <a:endParaRPr lang="en-US" dirty="0"/>
          </a:p>
        </p:txBody>
      </p:sp>
    </p:spTree>
    <p:extLst>
      <p:ext uri="{BB962C8B-B14F-4D97-AF65-F5344CB8AC3E}">
        <p14:creationId xmlns:p14="http://schemas.microsoft.com/office/powerpoint/2010/main" val="1131136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BF874-3F32-D2B1-6D16-1145D3F546EC}"/>
              </a:ext>
            </a:extLst>
          </p:cNvPr>
          <p:cNvSpPr>
            <a:spLocks noGrp="1"/>
          </p:cNvSpPr>
          <p:nvPr>
            <p:ph type="title"/>
          </p:nvPr>
        </p:nvSpPr>
        <p:spPr/>
        <p:txBody>
          <a:bodyPr/>
          <a:lstStyle/>
          <a:p>
            <a:r>
              <a:rPr lang="en-US" dirty="0"/>
              <a:t>Case Study #1, </a:t>
            </a:r>
            <a:r>
              <a:rPr lang="en-US" dirty="0" err="1"/>
              <a:t>con’t</a:t>
            </a:r>
            <a:endParaRPr lang="en-US" dirty="0"/>
          </a:p>
        </p:txBody>
      </p:sp>
      <p:sp>
        <p:nvSpPr>
          <p:cNvPr id="3" name="Content Placeholder 2">
            <a:extLst>
              <a:ext uri="{FF2B5EF4-FFF2-40B4-BE49-F238E27FC236}">
                <a16:creationId xmlns:a16="http://schemas.microsoft.com/office/drawing/2014/main" id="{99F80D8D-A27D-53B6-C4F2-187018DED6E5}"/>
              </a:ext>
            </a:extLst>
          </p:cNvPr>
          <p:cNvSpPr>
            <a:spLocks noGrp="1"/>
          </p:cNvSpPr>
          <p:nvPr>
            <p:ph idx="1"/>
          </p:nvPr>
        </p:nvSpPr>
        <p:spPr/>
        <p:txBody>
          <a:bodyPr>
            <a:normAutofit lnSpcReduction="10000"/>
          </a:bodyPr>
          <a:lstStyle/>
          <a:p>
            <a:pPr algn="l" rtl="0" fontAlgn="base"/>
            <a:r>
              <a:rPr lang="en-US" sz="2400" b="0" i="0" dirty="0">
                <a:solidFill>
                  <a:srgbClr val="000000"/>
                </a:solidFill>
                <a:effectLst/>
                <a:latin typeface="Calibri" panose="020F0502020204030204" pitchFamily="34" charset="0"/>
              </a:rPr>
              <a:t>Step 1:  Does this study meet the definition of a clinical investigation? </a:t>
            </a:r>
          </a:p>
          <a:p>
            <a:pPr lvl="1" fontAlgn="base"/>
            <a:r>
              <a:rPr lang="en-US" b="0" i="0" dirty="0">
                <a:solidFill>
                  <a:srgbClr val="000000"/>
                </a:solidFill>
                <a:effectLst/>
                <a:latin typeface="Calibri" panose="020F0502020204030204" pitchFamily="34" charset="0"/>
              </a:rPr>
              <a:t>What is/are the test articles and what is their regulatory status? </a:t>
            </a:r>
          </a:p>
          <a:p>
            <a:pPr lvl="1" fontAlgn="base"/>
            <a:r>
              <a:rPr lang="en-US" b="0" i="0" dirty="0">
                <a:solidFill>
                  <a:srgbClr val="000000"/>
                </a:solidFill>
                <a:effectLst/>
                <a:latin typeface="Calibri" panose="020F0502020204030204" pitchFamily="34" charset="0"/>
              </a:rPr>
              <a:t>Are the test articles legally marketed in the U.S. as drugs? </a:t>
            </a:r>
          </a:p>
          <a:p>
            <a:pPr lvl="1" fontAlgn="base"/>
            <a:r>
              <a:rPr lang="en-US" b="0" i="0" dirty="0">
                <a:solidFill>
                  <a:srgbClr val="000000"/>
                </a:solidFill>
                <a:effectLst/>
                <a:latin typeface="Calibri" panose="020F0502020204030204" pitchFamily="34" charset="0"/>
              </a:rPr>
              <a:t>Does the proposed research use of the drugs differ in any way from the approved labeling (indication, dose, route of administration, patient population, drug formulation, combination with other drugs)?  </a:t>
            </a:r>
          </a:p>
          <a:p>
            <a:pPr algn="l" rtl="0" fontAlgn="base"/>
            <a:r>
              <a:rPr lang="en-US" sz="2400" b="0" i="0" dirty="0">
                <a:solidFill>
                  <a:srgbClr val="000000"/>
                </a:solidFill>
                <a:effectLst/>
                <a:latin typeface="Calibri" panose="020F0502020204030204" pitchFamily="34" charset="0"/>
              </a:rPr>
              <a:t>Step 2:  Determine the risk level and review type. </a:t>
            </a:r>
          </a:p>
          <a:p>
            <a:pPr lvl="1" fontAlgn="base"/>
            <a:r>
              <a:rPr lang="en-US" b="0" i="0" dirty="0">
                <a:solidFill>
                  <a:srgbClr val="000000"/>
                </a:solidFill>
                <a:effectLst/>
                <a:latin typeface="Calibri" panose="020F0502020204030204" pitchFamily="34" charset="0"/>
              </a:rPr>
              <a:t>Additional facts:   </a:t>
            </a:r>
          </a:p>
          <a:p>
            <a:pPr lvl="2" fontAlgn="base">
              <a:buFont typeface="Arial" panose="020B0604020202020204" pitchFamily="34" charset="0"/>
              <a:buChar char="•"/>
            </a:pPr>
            <a:r>
              <a:rPr lang="en-US" sz="2400" b="0" i="0" dirty="0">
                <a:solidFill>
                  <a:srgbClr val="000000"/>
                </a:solidFill>
                <a:effectLst/>
                <a:latin typeface="Calibri" panose="020F0502020204030204" pitchFamily="34" charset="0"/>
              </a:rPr>
              <a:t>Systane and </a:t>
            </a:r>
            <a:r>
              <a:rPr lang="en-US" sz="2400" b="0" i="0" dirty="0" err="1">
                <a:solidFill>
                  <a:srgbClr val="000000"/>
                </a:solidFill>
                <a:effectLst/>
                <a:latin typeface="Calibri" panose="020F0502020204030204" pitchFamily="34" charset="0"/>
              </a:rPr>
              <a:t>Optive</a:t>
            </a:r>
            <a:r>
              <a:rPr lang="en-US" sz="2400" b="0" i="0" dirty="0">
                <a:solidFill>
                  <a:srgbClr val="000000"/>
                </a:solidFill>
                <a:effectLst/>
                <a:latin typeface="Calibri" panose="020F0502020204030204" pitchFamily="34" charset="0"/>
              </a:rPr>
              <a:t> are both over-the-counter eye lubricants.   </a:t>
            </a:r>
          </a:p>
          <a:p>
            <a:pPr lvl="2" fontAlgn="base">
              <a:buFont typeface="Arial" panose="020B0604020202020204" pitchFamily="34" charset="0"/>
              <a:buChar char="•"/>
            </a:pPr>
            <a:r>
              <a:rPr lang="en-US" sz="2400" b="0" i="0" dirty="0">
                <a:solidFill>
                  <a:srgbClr val="000000"/>
                </a:solidFill>
                <a:effectLst/>
                <a:latin typeface="Calibri" panose="020F0502020204030204" pitchFamily="34" charset="0"/>
              </a:rPr>
              <a:t>The </a:t>
            </a:r>
            <a:r>
              <a:rPr lang="en-US" sz="2400" b="0" i="0" u="sng" strike="noStrike" dirty="0">
                <a:solidFill>
                  <a:srgbClr val="0563C1"/>
                </a:solidFill>
                <a:effectLst/>
                <a:latin typeface="Calibri" panose="020F0502020204030204" pitchFamily="34" charset="0"/>
                <a:hlinkClick r:id="rId2"/>
              </a:rPr>
              <a:t>evaporimeter</a:t>
            </a:r>
            <a:r>
              <a:rPr lang="en-US" sz="2400" b="0" i="0" dirty="0">
                <a:solidFill>
                  <a:srgbClr val="000000"/>
                </a:solidFill>
                <a:effectLst/>
                <a:latin typeface="Calibri" panose="020F0502020204030204" pitchFamily="34" charset="0"/>
              </a:rPr>
              <a:t> that will be used is placed over the eye (like an eye cup attached to a digital reading device) and is non-invasive.</a:t>
            </a:r>
          </a:p>
          <a:p>
            <a:endParaRPr lang="en-US" dirty="0"/>
          </a:p>
        </p:txBody>
      </p:sp>
    </p:spTree>
    <p:extLst>
      <p:ext uri="{BB962C8B-B14F-4D97-AF65-F5344CB8AC3E}">
        <p14:creationId xmlns:p14="http://schemas.microsoft.com/office/powerpoint/2010/main" val="3249975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BF874-3F32-D2B1-6D16-1145D3F546EC}"/>
              </a:ext>
            </a:extLst>
          </p:cNvPr>
          <p:cNvSpPr>
            <a:spLocks noGrp="1"/>
          </p:cNvSpPr>
          <p:nvPr>
            <p:ph type="title"/>
          </p:nvPr>
        </p:nvSpPr>
        <p:spPr/>
        <p:txBody>
          <a:bodyPr/>
          <a:lstStyle/>
          <a:p>
            <a:r>
              <a:rPr lang="en-US" dirty="0"/>
              <a:t>Case Study #1, </a:t>
            </a:r>
            <a:r>
              <a:rPr lang="en-US" dirty="0" err="1"/>
              <a:t>con’t</a:t>
            </a:r>
            <a:endParaRPr lang="en-US" dirty="0"/>
          </a:p>
        </p:txBody>
      </p:sp>
      <p:sp>
        <p:nvSpPr>
          <p:cNvPr id="3" name="Content Placeholder 2">
            <a:extLst>
              <a:ext uri="{FF2B5EF4-FFF2-40B4-BE49-F238E27FC236}">
                <a16:creationId xmlns:a16="http://schemas.microsoft.com/office/drawing/2014/main" id="{99F80D8D-A27D-53B6-C4F2-187018DED6E5}"/>
              </a:ext>
            </a:extLst>
          </p:cNvPr>
          <p:cNvSpPr>
            <a:spLocks noGrp="1"/>
          </p:cNvSpPr>
          <p:nvPr>
            <p:ph idx="1"/>
          </p:nvPr>
        </p:nvSpPr>
        <p:spPr/>
        <p:txBody>
          <a:bodyPr>
            <a:normAutofit fontScale="85000" lnSpcReduction="20000"/>
          </a:bodyPr>
          <a:lstStyle/>
          <a:p>
            <a:pPr algn="l" rtl="0" fontAlgn="base"/>
            <a:r>
              <a:rPr lang="en-US" sz="2400" b="0" i="0" dirty="0">
                <a:solidFill>
                  <a:srgbClr val="000000"/>
                </a:solidFill>
                <a:effectLst/>
                <a:latin typeface="Calibri" panose="020F0502020204030204" pitchFamily="34" charset="0"/>
              </a:rPr>
              <a:t>Step 1:  Does this study meet the definition of a clinical investigation? </a:t>
            </a:r>
          </a:p>
          <a:p>
            <a:pPr lvl="1" fontAlgn="base"/>
            <a:endParaRPr lang="en-US" sz="2000" b="0" i="0" dirty="0">
              <a:solidFill>
                <a:srgbClr val="FF0000"/>
              </a:solidFill>
              <a:effectLst/>
              <a:latin typeface="Calibri" panose="020F0502020204030204" pitchFamily="34" charset="0"/>
            </a:endParaRPr>
          </a:p>
          <a:p>
            <a:pPr lvl="1" fontAlgn="base"/>
            <a:r>
              <a:rPr lang="en-US" b="0" i="0" dirty="0">
                <a:solidFill>
                  <a:srgbClr val="000000"/>
                </a:solidFill>
                <a:effectLst/>
                <a:latin typeface="Calibri" panose="020F0502020204030204" pitchFamily="34" charset="0"/>
              </a:rPr>
              <a:t>What is/are the test articles and what is their regulatory status? </a:t>
            </a:r>
          </a:p>
          <a:p>
            <a:pPr lvl="2" fontAlgn="base"/>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Systane and </a:t>
            </a:r>
            <a:r>
              <a:rPr lang="en-US" sz="1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Optive</a:t>
            </a:r>
            <a:endParaRPr lang="en-US" sz="1800" b="0" i="0" dirty="0">
              <a:solidFill>
                <a:srgbClr val="000000"/>
              </a:solidFill>
              <a:effectLst/>
              <a:latin typeface="Calibri" panose="020F0502020204030204" pitchFamily="34" charset="0"/>
            </a:endParaRPr>
          </a:p>
          <a:p>
            <a:pPr lvl="1" fontAlgn="base"/>
            <a:r>
              <a:rPr lang="en-US" b="0" i="0" dirty="0">
                <a:solidFill>
                  <a:srgbClr val="000000"/>
                </a:solidFill>
                <a:effectLst/>
                <a:latin typeface="Calibri" panose="020F0502020204030204" pitchFamily="34" charset="0"/>
              </a:rPr>
              <a:t>Are the test articles legally marketed in the U.S. as drugs? </a:t>
            </a:r>
          </a:p>
          <a:p>
            <a:pPr lvl="2" fontAlgn="base"/>
            <a:r>
              <a:rPr lang="en-US" dirty="0">
                <a:solidFill>
                  <a:srgbClr val="FF0000"/>
                </a:solidFill>
              </a:rPr>
              <a:t>Yes, both available OTC</a:t>
            </a:r>
            <a:endParaRPr lang="en-US" b="0" i="0" dirty="0">
              <a:solidFill>
                <a:srgbClr val="FF0000"/>
              </a:solidFill>
              <a:effectLst/>
              <a:latin typeface="Calibri" panose="020F0502020204030204" pitchFamily="34" charset="0"/>
            </a:endParaRPr>
          </a:p>
          <a:p>
            <a:pPr lvl="1" fontAlgn="base"/>
            <a:r>
              <a:rPr lang="en-US" b="0" i="0" dirty="0">
                <a:solidFill>
                  <a:srgbClr val="000000"/>
                </a:solidFill>
                <a:effectLst/>
                <a:latin typeface="Calibri" panose="020F0502020204030204" pitchFamily="34" charset="0"/>
              </a:rPr>
              <a:t>Does the proposed research use of the drugs differ in any way from the approved labeling (indication, dose, route of administration, patient population, drug formulation, combination with other drugs)? </a:t>
            </a:r>
          </a:p>
          <a:p>
            <a:pPr lvl="2" fontAlgn="base"/>
            <a:r>
              <a:rPr lang="en-US" dirty="0">
                <a:solidFill>
                  <a:srgbClr val="FF0000"/>
                </a:solidFill>
              </a:rPr>
              <a:t>No</a:t>
            </a:r>
            <a:endParaRPr lang="en-US" b="0" i="0" dirty="0">
              <a:solidFill>
                <a:srgbClr val="FF0000"/>
              </a:solidFill>
              <a:effectLst/>
              <a:latin typeface="Calibri" panose="020F0502020204030204" pitchFamily="34" charset="0"/>
            </a:endParaRPr>
          </a:p>
          <a:p>
            <a:pPr fontAlgn="base"/>
            <a:r>
              <a:rPr lang="en-US" sz="2400" b="0" i="0" dirty="0">
                <a:solidFill>
                  <a:srgbClr val="000000"/>
                </a:solidFill>
                <a:effectLst/>
                <a:latin typeface="Calibri" panose="020F0502020204030204" pitchFamily="34" charset="0"/>
              </a:rPr>
              <a:t>Step 2:  Determine the risk level and review type. </a:t>
            </a:r>
          </a:p>
          <a:p>
            <a:pPr lvl="1" fontAlgn="base"/>
            <a:r>
              <a:rPr lang="en-US" dirty="0">
                <a:solidFill>
                  <a:srgbClr val="FF0000"/>
                </a:solidFill>
              </a:rPr>
              <a:t>MR, eligible for approval under expedited Cat 1(a)</a:t>
            </a:r>
            <a:endParaRPr lang="en-US" sz="2000" b="0" i="0" dirty="0">
              <a:solidFill>
                <a:srgbClr val="FF0000"/>
              </a:solidFill>
              <a:effectLst/>
              <a:latin typeface="Calibri" panose="020F0502020204030204" pitchFamily="34" charset="0"/>
            </a:endParaRPr>
          </a:p>
          <a:p>
            <a:pPr lvl="1" fontAlgn="base"/>
            <a:r>
              <a:rPr lang="en-US" b="0" i="0" dirty="0">
                <a:solidFill>
                  <a:srgbClr val="000000"/>
                </a:solidFill>
                <a:effectLst/>
                <a:latin typeface="Calibri" panose="020F0502020204030204" pitchFamily="34" charset="0"/>
              </a:rPr>
              <a:t>Additional facts:   </a:t>
            </a:r>
          </a:p>
          <a:p>
            <a:pPr lvl="2" fontAlgn="base">
              <a:buFont typeface="Arial" panose="020B0604020202020204" pitchFamily="34" charset="0"/>
              <a:buChar char="•"/>
            </a:pPr>
            <a:r>
              <a:rPr lang="en-US" sz="2400" b="0" i="0" dirty="0">
                <a:solidFill>
                  <a:srgbClr val="000000"/>
                </a:solidFill>
                <a:effectLst/>
                <a:latin typeface="Calibri" panose="020F0502020204030204" pitchFamily="34" charset="0"/>
              </a:rPr>
              <a:t>Systane and </a:t>
            </a:r>
            <a:r>
              <a:rPr lang="en-US" sz="2400" b="0" i="0" dirty="0" err="1">
                <a:solidFill>
                  <a:srgbClr val="000000"/>
                </a:solidFill>
                <a:effectLst/>
                <a:latin typeface="Calibri" panose="020F0502020204030204" pitchFamily="34" charset="0"/>
              </a:rPr>
              <a:t>Optive</a:t>
            </a:r>
            <a:r>
              <a:rPr lang="en-US" sz="2400" b="0" i="0" dirty="0">
                <a:solidFill>
                  <a:srgbClr val="000000"/>
                </a:solidFill>
                <a:effectLst/>
                <a:latin typeface="Calibri" panose="020F0502020204030204" pitchFamily="34" charset="0"/>
              </a:rPr>
              <a:t> are both over-the-counter eye lubricants.   </a:t>
            </a:r>
          </a:p>
          <a:p>
            <a:pPr lvl="2" fontAlgn="base">
              <a:buFont typeface="Arial" panose="020B0604020202020204" pitchFamily="34" charset="0"/>
              <a:buChar char="•"/>
            </a:pPr>
            <a:r>
              <a:rPr lang="en-US" sz="2400" b="0" i="0" dirty="0">
                <a:solidFill>
                  <a:srgbClr val="000000"/>
                </a:solidFill>
                <a:effectLst/>
                <a:latin typeface="Calibri" panose="020F0502020204030204" pitchFamily="34" charset="0"/>
              </a:rPr>
              <a:t>The </a:t>
            </a:r>
            <a:r>
              <a:rPr lang="en-US" sz="2400" b="0" i="0" u="sng" strike="noStrike" dirty="0">
                <a:solidFill>
                  <a:srgbClr val="0563C1"/>
                </a:solidFill>
                <a:effectLst/>
                <a:latin typeface="Calibri" panose="020F0502020204030204" pitchFamily="34" charset="0"/>
                <a:hlinkClick r:id="rId2"/>
              </a:rPr>
              <a:t>evaporimeter</a:t>
            </a:r>
            <a:r>
              <a:rPr lang="en-US" sz="2400" b="0" i="0" dirty="0">
                <a:solidFill>
                  <a:srgbClr val="000000"/>
                </a:solidFill>
                <a:effectLst/>
                <a:latin typeface="Calibri" panose="020F0502020204030204" pitchFamily="34" charset="0"/>
              </a:rPr>
              <a:t> that will be used is placed over the eye (like an eye cup attached to a digital reading device) and is non-invasive.</a:t>
            </a:r>
          </a:p>
          <a:p>
            <a:endParaRPr lang="en-US" dirty="0"/>
          </a:p>
        </p:txBody>
      </p:sp>
    </p:spTree>
    <p:extLst>
      <p:ext uri="{BB962C8B-B14F-4D97-AF65-F5344CB8AC3E}">
        <p14:creationId xmlns:p14="http://schemas.microsoft.com/office/powerpoint/2010/main" val="1426763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7E207-352F-2498-3ADA-4C87E6957FFD}"/>
              </a:ext>
            </a:extLst>
          </p:cNvPr>
          <p:cNvSpPr>
            <a:spLocks noGrp="1"/>
          </p:cNvSpPr>
          <p:nvPr>
            <p:ph type="title"/>
          </p:nvPr>
        </p:nvSpPr>
        <p:spPr/>
        <p:txBody>
          <a:bodyPr/>
          <a:lstStyle/>
          <a:p>
            <a:r>
              <a:rPr lang="en-US" dirty="0"/>
              <a:t>Case Study #2</a:t>
            </a:r>
          </a:p>
        </p:txBody>
      </p:sp>
      <p:sp>
        <p:nvSpPr>
          <p:cNvPr id="3" name="Content Placeholder 2">
            <a:extLst>
              <a:ext uri="{FF2B5EF4-FFF2-40B4-BE49-F238E27FC236}">
                <a16:creationId xmlns:a16="http://schemas.microsoft.com/office/drawing/2014/main" id="{2D536C1A-B7D4-A912-DFEC-C79CF64C6F0C}"/>
              </a:ext>
            </a:extLst>
          </p:cNvPr>
          <p:cNvSpPr>
            <a:spLocks noGrp="1"/>
          </p:cNvSpPr>
          <p:nvPr>
            <p:ph idx="1"/>
          </p:nvPr>
        </p:nvSpPr>
        <p:spPr/>
        <p:txBody>
          <a:bodyPr/>
          <a:lstStyle/>
          <a:p>
            <a:pPr marL="0" indent="0">
              <a:buNone/>
            </a:pPr>
            <a:r>
              <a:rPr lang="en-US" b="0" i="0" dirty="0">
                <a:solidFill>
                  <a:srgbClr val="000000"/>
                </a:solidFill>
                <a:effectLst/>
                <a:latin typeface="Calibri" panose="020F0502020204030204" pitchFamily="34" charset="0"/>
              </a:rPr>
              <a:t>The protocol describes a randomized, placebo-controlled trial evaluating the efficacy of an over-the-counter probiotic on hypercholesterolemia.  Men and women ages 18-75 with primary hypercholesterolemia with a total cholesterol level of 5.18 mmol/L or higher and/or an LCL cholesterol level of 2.59 mmol/L or higher will be randomized to receive either an OTC probiotic capsule once a day for 12 weeks or placebo once a day for 12 weeks.  Study participants will undergo blood tests at baseline, week 6, week 12 and week 18. </a:t>
            </a:r>
            <a:endParaRPr lang="en-US" dirty="0"/>
          </a:p>
        </p:txBody>
      </p:sp>
    </p:spTree>
    <p:extLst>
      <p:ext uri="{BB962C8B-B14F-4D97-AF65-F5344CB8AC3E}">
        <p14:creationId xmlns:p14="http://schemas.microsoft.com/office/powerpoint/2010/main" val="3477368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4483C-4A17-E883-9E62-D17707A05DE3}"/>
              </a:ext>
            </a:extLst>
          </p:cNvPr>
          <p:cNvSpPr>
            <a:spLocks noGrp="1"/>
          </p:cNvSpPr>
          <p:nvPr>
            <p:ph type="title"/>
          </p:nvPr>
        </p:nvSpPr>
        <p:spPr/>
        <p:txBody>
          <a:bodyPr/>
          <a:lstStyle/>
          <a:p>
            <a:r>
              <a:rPr lang="en-US" dirty="0"/>
              <a:t>Case Study #2, </a:t>
            </a:r>
            <a:r>
              <a:rPr lang="en-US" dirty="0" err="1"/>
              <a:t>con’t</a:t>
            </a:r>
            <a:endParaRPr lang="en-US" dirty="0"/>
          </a:p>
        </p:txBody>
      </p:sp>
      <p:sp>
        <p:nvSpPr>
          <p:cNvPr id="3" name="Content Placeholder 2">
            <a:extLst>
              <a:ext uri="{FF2B5EF4-FFF2-40B4-BE49-F238E27FC236}">
                <a16:creationId xmlns:a16="http://schemas.microsoft.com/office/drawing/2014/main" id="{5A3D1B7D-97DC-9A63-6CEA-E24323E72091}"/>
              </a:ext>
            </a:extLst>
          </p:cNvPr>
          <p:cNvSpPr>
            <a:spLocks noGrp="1"/>
          </p:cNvSpPr>
          <p:nvPr>
            <p:ph idx="1"/>
          </p:nvPr>
        </p:nvSpPr>
        <p:spPr/>
        <p:txBody>
          <a:bodyPr/>
          <a:lstStyle/>
          <a:p>
            <a:pPr algn="l" rtl="0" fontAlgn="base"/>
            <a:r>
              <a:rPr lang="en-US" b="0" i="0" dirty="0">
                <a:solidFill>
                  <a:srgbClr val="000000"/>
                </a:solidFill>
                <a:effectLst/>
                <a:latin typeface="Calibri" panose="020F0502020204030204" pitchFamily="34" charset="0"/>
              </a:rPr>
              <a:t>Step 1:  Does this study meet the definition of a clinical investigation?  </a:t>
            </a:r>
            <a:r>
              <a:rPr lang="en-US" b="0" i="0" dirty="0">
                <a:solidFill>
                  <a:srgbClr val="FF0000"/>
                </a:solidFill>
                <a:effectLst/>
                <a:latin typeface="Calibri" panose="020F0502020204030204" pitchFamily="34" charset="0"/>
              </a:rPr>
              <a:t> </a:t>
            </a:r>
            <a:endParaRPr lang="en-US" b="0" i="0" dirty="0">
              <a:solidFill>
                <a:srgbClr val="000000"/>
              </a:solidFill>
              <a:effectLst/>
              <a:latin typeface="Segoe UI" panose="020B0502040204020203" pitchFamily="34" charset="0"/>
            </a:endParaRPr>
          </a:p>
          <a:p>
            <a:pPr lvl="1" fontAlgn="base"/>
            <a:r>
              <a:rPr lang="en-US" sz="2800" b="0" i="0" dirty="0">
                <a:solidFill>
                  <a:srgbClr val="000000"/>
                </a:solidFill>
                <a:effectLst/>
                <a:latin typeface="Calibri" panose="020F0502020204030204" pitchFamily="34" charset="0"/>
              </a:rPr>
              <a:t>What is the test article?  </a:t>
            </a:r>
            <a:r>
              <a:rPr lang="en-US" sz="2800" b="0" i="0" dirty="0">
                <a:solidFill>
                  <a:srgbClr val="FF0000"/>
                </a:solidFill>
                <a:effectLst/>
                <a:latin typeface="Calibri" panose="020F0502020204030204" pitchFamily="34" charset="0"/>
              </a:rPr>
              <a:t> </a:t>
            </a:r>
            <a:endParaRPr lang="en-US" sz="2800" b="0" i="0" dirty="0">
              <a:solidFill>
                <a:srgbClr val="000000"/>
              </a:solidFill>
              <a:effectLst/>
              <a:latin typeface="Segoe UI" panose="020B0502040204020203" pitchFamily="34" charset="0"/>
            </a:endParaRPr>
          </a:p>
          <a:p>
            <a:pPr lvl="1" fontAlgn="base"/>
            <a:r>
              <a:rPr lang="en-US" sz="2800" b="0" i="0" dirty="0">
                <a:solidFill>
                  <a:srgbClr val="000000"/>
                </a:solidFill>
                <a:effectLst/>
                <a:latin typeface="Calibri" panose="020F0502020204030204" pitchFamily="34" charset="0"/>
              </a:rPr>
              <a:t>As proposed, does the test article meet the definition of a drug?  I.e., is the test article an article intended for use in the diagnosis, cure, mitigation, treatment or prevention of disease or an article (other than food) intended to affect the structure or function of the body?  </a:t>
            </a:r>
            <a:r>
              <a:rPr lang="en-US" sz="2800" b="0" i="0" dirty="0">
                <a:solidFill>
                  <a:srgbClr val="FF0000"/>
                </a:solidFill>
                <a:effectLst/>
                <a:latin typeface="Calibri" panose="020F0502020204030204" pitchFamily="34" charset="0"/>
              </a:rPr>
              <a:t> </a:t>
            </a:r>
            <a:endParaRPr lang="en-US" sz="2800" b="0" i="0" dirty="0">
              <a:solidFill>
                <a:srgbClr val="000000"/>
              </a:solidFill>
              <a:effectLst/>
              <a:latin typeface="Segoe UI" panose="020B0502040204020203" pitchFamily="34" charset="0"/>
            </a:endParaRPr>
          </a:p>
          <a:p>
            <a:pPr algn="l" rtl="0" fontAlgn="base"/>
            <a:r>
              <a:rPr lang="en-US" b="0" i="0" dirty="0">
                <a:solidFill>
                  <a:srgbClr val="000000"/>
                </a:solidFill>
                <a:effectLst/>
                <a:latin typeface="Calibri" panose="020F0502020204030204" pitchFamily="34" charset="0"/>
              </a:rPr>
              <a:t>Step 2: Determine the regulatory status of the test article.   </a:t>
            </a:r>
            <a:endParaRPr lang="en-US" b="0" i="0" dirty="0">
              <a:solidFill>
                <a:srgbClr val="000000"/>
              </a:solidFill>
              <a:effectLst/>
              <a:latin typeface="Segoe UI" panose="020B0502040204020203" pitchFamily="34" charset="0"/>
            </a:endParaRPr>
          </a:p>
          <a:p>
            <a:pPr lvl="1" fontAlgn="base"/>
            <a:r>
              <a:rPr lang="en-US" sz="2800" b="0" i="0" dirty="0">
                <a:solidFill>
                  <a:srgbClr val="000000"/>
                </a:solidFill>
                <a:effectLst/>
                <a:latin typeface="Calibri" panose="020F0502020204030204" pitchFamily="34" charset="0"/>
              </a:rPr>
              <a:t>Is the test article legally marketed in the U.S. as a drug?  </a:t>
            </a:r>
            <a:r>
              <a:rPr lang="en-US" sz="2800" b="0" i="0" dirty="0">
                <a:solidFill>
                  <a:srgbClr val="FF0000"/>
                </a:solidFill>
                <a:effectLst/>
                <a:latin typeface="Calibri" panose="020F0502020204030204" pitchFamily="34" charset="0"/>
              </a:rPr>
              <a:t>  </a:t>
            </a:r>
            <a:endParaRPr lang="en-US" sz="2800" b="0" i="0" dirty="0">
              <a:solidFill>
                <a:srgbClr val="000000"/>
              </a:solidFill>
              <a:effectLst/>
              <a:latin typeface="Segoe UI" panose="020B0502040204020203" pitchFamily="34" charset="0"/>
            </a:endParaRPr>
          </a:p>
          <a:p>
            <a:endParaRPr lang="en-US" dirty="0"/>
          </a:p>
        </p:txBody>
      </p:sp>
    </p:spTree>
    <p:extLst>
      <p:ext uri="{BB962C8B-B14F-4D97-AF65-F5344CB8AC3E}">
        <p14:creationId xmlns:p14="http://schemas.microsoft.com/office/powerpoint/2010/main" val="1513614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4483C-4A17-E883-9E62-D17707A05DE3}"/>
              </a:ext>
            </a:extLst>
          </p:cNvPr>
          <p:cNvSpPr>
            <a:spLocks noGrp="1"/>
          </p:cNvSpPr>
          <p:nvPr>
            <p:ph type="title"/>
          </p:nvPr>
        </p:nvSpPr>
        <p:spPr/>
        <p:txBody>
          <a:bodyPr/>
          <a:lstStyle/>
          <a:p>
            <a:r>
              <a:rPr lang="en-US" dirty="0"/>
              <a:t>Case Study #2, </a:t>
            </a:r>
            <a:r>
              <a:rPr lang="en-US" dirty="0" err="1"/>
              <a:t>con’t</a:t>
            </a:r>
            <a:endParaRPr lang="en-US" dirty="0"/>
          </a:p>
        </p:txBody>
      </p:sp>
      <p:sp>
        <p:nvSpPr>
          <p:cNvPr id="3" name="Content Placeholder 2">
            <a:extLst>
              <a:ext uri="{FF2B5EF4-FFF2-40B4-BE49-F238E27FC236}">
                <a16:creationId xmlns:a16="http://schemas.microsoft.com/office/drawing/2014/main" id="{5A3D1B7D-97DC-9A63-6CEA-E24323E72091}"/>
              </a:ext>
            </a:extLst>
          </p:cNvPr>
          <p:cNvSpPr>
            <a:spLocks noGrp="1"/>
          </p:cNvSpPr>
          <p:nvPr>
            <p:ph idx="1"/>
          </p:nvPr>
        </p:nvSpPr>
        <p:spPr/>
        <p:txBody>
          <a:bodyPr>
            <a:normAutofit fontScale="92500" lnSpcReduction="20000"/>
          </a:bodyPr>
          <a:lstStyle/>
          <a:p>
            <a:pPr algn="l" rtl="0" fontAlgn="base"/>
            <a:r>
              <a:rPr lang="en-US" b="0" i="0" dirty="0">
                <a:solidFill>
                  <a:srgbClr val="000000"/>
                </a:solidFill>
                <a:effectLst/>
                <a:latin typeface="Calibri" panose="020F0502020204030204" pitchFamily="34" charset="0"/>
              </a:rPr>
              <a:t>Step 1:  Does this study meet the definition of a clinical investigation?  </a:t>
            </a:r>
            <a:r>
              <a:rPr lang="en-US" b="0" i="0" dirty="0">
                <a:solidFill>
                  <a:srgbClr val="FF0000"/>
                </a:solidFill>
                <a:effectLst/>
                <a:latin typeface="Calibri" panose="020F0502020204030204" pitchFamily="34" charset="0"/>
              </a:rPr>
              <a:t> </a:t>
            </a:r>
          </a:p>
          <a:p>
            <a:pPr lvl="1" fontAlgn="base"/>
            <a:r>
              <a:rPr lang="en-US" dirty="0">
                <a:solidFill>
                  <a:srgbClr val="FF0000"/>
                </a:solidFill>
                <a:latin typeface="Segoe UI" panose="020B0502040204020203" pitchFamily="34" charset="0"/>
              </a:rPr>
              <a:t>Yes</a:t>
            </a:r>
            <a:endParaRPr lang="en-US" b="0" i="0" dirty="0">
              <a:solidFill>
                <a:srgbClr val="FF0000"/>
              </a:solidFill>
              <a:effectLst/>
              <a:latin typeface="Segoe UI" panose="020B0502040204020203" pitchFamily="34" charset="0"/>
            </a:endParaRPr>
          </a:p>
          <a:p>
            <a:pPr lvl="1" fontAlgn="base"/>
            <a:r>
              <a:rPr lang="en-US" sz="2800" b="0" i="0" dirty="0">
                <a:solidFill>
                  <a:srgbClr val="000000"/>
                </a:solidFill>
                <a:effectLst/>
                <a:latin typeface="Calibri" panose="020F0502020204030204" pitchFamily="34" charset="0"/>
              </a:rPr>
              <a:t>What is the test article?  </a:t>
            </a:r>
          </a:p>
          <a:p>
            <a:pPr lvl="2" fontAlgn="base"/>
            <a:r>
              <a:rPr lang="en-US" sz="2400" b="0" i="0" dirty="0" err="1">
                <a:solidFill>
                  <a:srgbClr val="FF0000"/>
                </a:solidFill>
                <a:effectLst/>
                <a:latin typeface="Calibri" panose="020F0502020204030204" pitchFamily="34" charset="0"/>
              </a:rPr>
              <a:t>Priobiotic</a:t>
            </a:r>
            <a:r>
              <a:rPr lang="en-US" sz="2400" b="0" i="0" dirty="0">
                <a:solidFill>
                  <a:srgbClr val="FF0000"/>
                </a:solidFill>
                <a:effectLst/>
                <a:latin typeface="Calibri" panose="020F0502020204030204" pitchFamily="34" charset="0"/>
              </a:rPr>
              <a:t> </a:t>
            </a:r>
            <a:endParaRPr lang="en-US" sz="2400" b="0" i="0" dirty="0">
              <a:solidFill>
                <a:srgbClr val="000000"/>
              </a:solidFill>
              <a:effectLst/>
              <a:latin typeface="Segoe UI" panose="020B0502040204020203" pitchFamily="34" charset="0"/>
            </a:endParaRPr>
          </a:p>
          <a:p>
            <a:pPr lvl="1" fontAlgn="base"/>
            <a:r>
              <a:rPr lang="en-US" sz="2800" b="0" i="0" dirty="0">
                <a:solidFill>
                  <a:srgbClr val="000000"/>
                </a:solidFill>
                <a:effectLst/>
                <a:latin typeface="Calibri" panose="020F0502020204030204" pitchFamily="34" charset="0"/>
              </a:rPr>
              <a:t>As proposed, does the test article meet the definition of a drug?  I.e., is the test article an article intended for use in the diagnosis, cure, mitigation, treatment or prevention of disease or an article (other than food) intended to affect the structure or function of the body?  </a:t>
            </a:r>
            <a:r>
              <a:rPr lang="en-US" sz="2800" b="0" i="0" dirty="0">
                <a:solidFill>
                  <a:srgbClr val="FF0000"/>
                </a:solidFill>
                <a:effectLst/>
                <a:latin typeface="Calibri" panose="020F0502020204030204" pitchFamily="34" charset="0"/>
              </a:rPr>
              <a:t> </a:t>
            </a:r>
          </a:p>
          <a:p>
            <a:pPr lvl="2" fontAlgn="base"/>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 study aims to evaluate the effect of the test article (probiotic) on hypercholesterolemia.</a:t>
            </a:r>
            <a:endParaRPr lang="en-US" sz="2400" b="0" i="0" dirty="0">
              <a:solidFill>
                <a:srgbClr val="000000"/>
              </a:solidFill>
              <a:effectLst/>
              <a:latin typeface="Segoe UI" panose="020B0502040204020203" pitchFamily="34" charset="0"/>
            </a:endParaRPr>
          </a:p>
          <a:p>
            <a:pPr algn="l" rtl="0" fontAlgn="base"/>
            <a:r>
              <a:rPr lang="en-US" b="0" i="0" dirty="0">
                <a:solidFill>
                  <a:srgbClr val="000000"/>
                </a:solidFill>
                <a:effectLst/>
                <a:latin typeface="Calibri" panose="020F0502020204030204" pitchFamily="34" charset="0"/>
              </a:rPr>
              <a:t>Step 2: Determine the regulatory status of the test article.   </a:t>
            </a:r>
            <a:endParaRPr lang="en-US" b="0" i="0" dirty="0">
              <a:solidFill>
                <a:srgbClr val="000000"/>
              </a:solidFill>
              <a:effectLst/>
              <a:latin typeface="Segoe UI" panose="020B0502040204020203" pitchFamily="34" charset="0"/>
            </a:endParaRPr>
          </a:p>
          <a:p>
            <a:pPr lvl="1" fontAlgn="base"/>
            <a:r>
              <a:rPr lang="en-US" sz="2800" b="0" i="0" dirty="0">
                <a:solidFill>
                  <a:srgbClr val="000000"/>
                </a:solidFill>
                <a:effectLst/>
                <a:latin typeface="Calibri" panose="020F0502020204030204" pitchFamily="34" charset="0"/>
              </a:rPr>
              <a:t>Is the test article legally marketed in the U.S. as a drug?  </a:t>
            </a:r>
            <a:r>
              <a:rPr lang="en-US" sz="2800" b="0" i="0" dirty="0">
                <a:solidFill>
                  <a:srgbClr val="FF0000"/>
                </a:solidFill>
                <a:effectLst/>
                <a:latin typeface="Calibri" panose="020F0502020204030204" pitchFamily="34" charset="0"/>
              </a:rPr>
              <a:t>  </a:t>
            </a:r>
          </a:p>
          <a:p>
            <a:pPr lvl="2" fontAlgn="base"/>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  Requires IND. </a:t>
            </a:r>
            <a:endParaRPr lang="en-US" sz="2400" b="0" i="0" dirty="0">
              <a:solidFill>
                <a:srgbClr val="FF0000"/>
              </a:solidFill>
              <a:effectLst/>
              <a:latin typeface="Segoe UI" panose="020B0502040204020203" pitchFamily="34" charset="0"/>
            </a:endParaRPr>
          </a:p>
          <a:p>
            <a:endParaRPr lang="en-US" dirty="0"/>
          </a:p>
        </p:txBody>
      </p:sp>
    </p:spTree>
    <p:extLst>
      <p:ext uri="{BB962C8B-B14F-4D97-AF65-F5344CB8AC3E}">
        <p14:creationId xmlns:p14="http://schemas.microsoft.com/office/powerpoint/2010/main" val="655038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113E6-A409-1872-85BC-8417BD1657BC}"/>
              </a:ext>
            </a:extLst>
          </p:cNvPr>
          <p:cNvSpPr>
            <a:spLocks noGrp="1"/>
          </p:cNvSpPr>
          <p:nvPr>
            <p:ph type="title"/>
          </p:nvPr>
        </p:nvSpPr>
        <p:spPr/>
        <p:txBody>
          <a:bodyPr/>
          <a:lstStyle/>
          <a:p>
            <a:r>
              <a:rPr lang="en-US" dirty="0"/>
              <a:t>Case Study #3</a:t>
            </a:r>
          </a:p>
        </p:txBody>
      </p:sp>
      <p:sp>
        <p:nvSpPr>
          <p:cNvPr id="3" name="Content Placeholder 2">
            <a:extLst>
              <a:ext uri="{FF2B5EF4-FFF2-40B4-BE49-F238E27FC236}">
                <a16:creationId xmlns:a16="http://schemas.microsoft.com/office/drawing/2014/main" id="{040C665F-FC9F-78FB-B69A-F4729CB8AE9E}"/>
              </a:ext>
            </a:extLst>
          </p:cNvPr>
          <p:cNvSpPr>
            <a:spLocks noGrp="1"/>
          </p:cNvSpPr>
          <p:nvPr>
            <p:ph idx="1"/>
          </p:nvPr>
        </p:nvSpPr>
        <p:spPr/>
        <p:txBody>
          <a:bodyPr>
            <a:normAutofit fontScale="92500" lnSpcReduction="20000"/>
          </a:bodyPr>
          <a:lstStyle/>
          <a:p>
            <a:pPr marL="0" indent="0">
              <a:buNone/>
            </a:pPr>
            <a:r>
              <a:rPr lang="en-US" b="0" i="0" dirty="0">
                <a:solidFill>
                  <a:srgbClr val="000000"/>
                </a:solidFill>
                <a:effectLst/>
                <a:latin typeface="Calibri" panose="020F0502020204030204" pitchFamily="34" charset="0"/>
              </a:rPr>
              <a:t>The protocol describes a Phase 2 open label pilot study of pembrolizumab added to standard first line therapy of cyclophosphamide, bortezomib, and dexamethasone (</a:t>
            </a:r>
            <a:r>
              <a:rPr lang="en-US" b="0" i="0" dirty="0" err="1">
                <a:solidFill>
                  <a:srgbClr val="000000"/>
                </a:solidFill>
                <a:effectLst/>
                <a:latin typeface="Calibri" panose="020F0502020204030204" pitchFamily="34" charset="0"/>
              </a:rPr>
              <a:t>CyBorD</a:t>
            </a:r>
            <a:r>
              <a:rPr lang="en-US" b="0" i="0" dirty="0">
                <a:solidFill>
                  <a:srgbClr val="000000"/>
                </a:solidFill>
                <a:effectLst/>
                <a:latin typeface="Calibri" panose="020F0502020204030204" pitchFamily="34" charset="0"/>
              </a:rPr>
              <a:t>) in adults newly diagnosed with multiple myeloma who are not eligible for autologous stem cell transplant.   Eligible participants will be those who are already receiving standard of care </a:t>
            </a:r>
            <a:r>
              <a:rPr lang="en-US" b="0" i="0" dirty="0" err="1">
                <a:solidFill>
                  <a:srgbClr val="000000"/>
                </a:solidFill>
                <a:effectLst/>
                <a:latin typeface="Calibri" panose="020F0502020204030204" pitchFamily="34" charset="0"/>
              </a:rPr>
              <a:t>CyBorD</a:t>
            </a:r>
            <a:r>
              <a:rPr lang="en-US" b="0" i="0" dirty="0">
                <a:solidFill>
                  <a:srgbClr val="000000"/>
                </a:solidFill>
                <a:effectLst/>
                <a:latin typeface="Calibri" panose="020F0502020204030204" pitchFamily="34" charset="0"/>
              </a:rPr>
              <a:t> treatment with a combo of cyclophosphamide at 300 mg/m2 orally, bortezomib at 1.5 mg/m2 </a:t>
            </a:r>
            <a:r>
              <a:rPr lang="en-US" b="0" i="0" dirty="0" err="1">
                <a:solidFill>
                  <a:srgbClr val="000000"/>
                </a:solidFill>
                <a:effectLst/>
                <a:latin typeface="Calibri" panose="020F0502020204030204" pitchFamily="34" charset="0"/>
              </a:rPr>
              <a:t>subQ</a:t>
            </a:r>
            <a:r>
              <a:rPr lang="en-US" b="0" i="0" dirty="0">
                <a:solidFill>
                  <a:srgbClr val="000000"/>
                </a:solidFill>
                <a:effectLst/>
                <a:latin typeface="Calibri" panose="020F0502020204030204" pitchFamily="34" charset="0"/>
              </a:rPr>
              <a:t>, and dexamethasone orally at 40 mg, all given on days 1, 8, 15, and 22 of a 28 day cycle.  Patients who achieve less than a very good partial response as defined by IMWG criteria will be screened for eligibility.  Those who meet I/E criteria will have pembrolizumab added to their standard </a:t>
            </a:r>
            <a:r>
              <a:rPr lang="en-US" b="0" i="0" dirty="0" err="1">
                <a:solidFill>
                  <a:srgbClr val="000000"/>
                </a:solidFill>
                <a:effectLst/>
                <a:latin typeface="Calibri" panose="020F0502020204030204" pitchFamily="34" charset="0"/>
              </a:rPr>
              <a:t>CyBorD</a:t>
            </a:r>
            <a:r>
              <a:rPr lang="en-US" b="0" i="0" dirty="0">
                <a:solidFill>
                  <a:srgbClr val="000000"/>
                </a:solidFill>
                <a:effectLst/>
                <a:latin typeface="Calibri" panose="020F0502020204030204" pitchFamily="34" charset="0"/>
              </a:rPr>
              <a:t> treatment starting with cycle 4, day 1, administered at 200 mg on day 1 of every 3 week cycle for 8 cycles (24 weeks).  </a:t>
            </a:r>
            <a:r>
              <a:rPr lang="en-US" b="0" i="0" dirty="0" err="1">
                <a:solidFill>
                  <a:srgbClr val="000000"/>
                </a:solidFill>
                <a:effectLst/>
                <a:latin typeface="Calibri" panose="020F0502020204030204" pitchFamily="34" charset="0"/>
              </a:rPr>
              <a:t>CyBorD</a:t>
            </a:r>
            <a:r>
              <a:rPr lang="en-US" b="0" i="0" dirty="0">
                <a:solidFill>
                  <a:srgbClr val="000000"/>
                </a:solidFill>
                <a:effectLst/>
                <a:latin typeface="Calibri" panose="020F0502020204030204" pitchFamily="34" charset="0"/>
              </a:rPr>
              <a:t> will be discontinued after 24 weeks and pembrolizumab will be administered alone at the same dose for an additional 27 cycles (81 weeks). </a:t>
            </a:r>
            <a:endParaRPr lang="en-US" dirty="0"/>
          </a:p>
        </p:txBody>
      </p:sp>
    </p:spTree>
    <p:extLst>
      <p:ext uri="{BB962C8B-B14F-4D97-AF65-F5344CB8AC3E}">
        <p14:creationId xmlns:p14="http://schemas.microsoft.com/office/powerpoint/2010/main" val="3622098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B6DE9-CC01-721D-237E-E4480986CB14}"/>
              </a:ext>
            </a:extLst>
          </p:cNvPr>
          <p:cNvSpPr>
            <a:spLocks noGrp="1"/>
          </p:cNvSpPr>
          <p:nvPr>
            <p:ph type="title"/>
          </p:nvPr>
        </p:nvSpPr>
        <p:spPr/>
        <p:txBody>
          <a:bodyPr/>
          <a:lstStyle/>
          <a:p>
            <a:r>
              <a:rPr lang="en-US" dirty="0"/>
              <a:t>Case Study #3, </a:t>
            </a:r>
            <a:r>
              <a:rPr lang="en-US" dirty="0" err="1"/>
              <a:t>con’t</a:t>
            </a:r>
            <a:endParaRPr lang="en-US" dirty="0"/>
          </a:p>
        </p:txBody>
      </p:sp>
      <p:sp>
        <p:nvSpPr>
          <p:cNvPr id="3" name="Content Placeholder 2">
            <a:extLst>
              <a:ext uri="{FF2B5EF4-FFF2-40B4-BE49-F238E27FC236}">
                <a16:creationId xmlns:a16="http://schemas.microsoft.com/office/drawing/2014/main" id="{5FAC6C55-6B58-3705-1751-03105FEDED8B}"/>
              </a:ext>
            </a:extLst>
          </p:cNvPr>
          <p:cNvSpPr>
            <a:spLocks noGrp="1"/>
          </p:cNvSpPr>
          <p:nvPr>
            <p:ph idx="1"/>
          </p:nvPr>
        </p:nvSpPr>
        <p:spPr/>
        <p:txBody>
          <a:bodyPr/>
          <a:lstStyle/>
          <a:p>
            <a:pPr algn="l" rtl="0" fontAlgn="base"/>
            <a:r>
              <a:rPr lang="en-US" b="0" i="0" dirty="0">
                <a:solidFill>
                  <a:srgbClr val="000000"/>
                </a:solidFill>
                <a:effectLst/>
                <a:latin typeface="Calibri" panose="020F0502020204030204" pitchFamily="34" charset="0"/>
              </a:rPr>
              <a:t>Additional facts:   </a:t>
            </a:r>
          </a:p>
          <a:p>
            <a:pPr algn="l" rtl="0" fontAlgn="base">
              <a:buFont typeface="Arial" panose="020B0604020202020204" pitchFamily="34" charset="0"/>
              <a:buChar char="•"/>
            </a:pPr>
            <a:r>
              <a:rPr lang="en-US" sz="2000" b="0" i="0" dirty="0">
                <a:solidFill>
                  <a:srgbClr val="000000"/>
                </a:solidFill>
                <a:effectLst/>
                <a:latin typeface="Calibri" panose="020F0502020204030204" pitchFamily="34" charset="0"/>
              </a:rPr>
              <a:t>Pembrolizumab is approved by the FDA for a number of indications but not for treatment of multiple myeloma.  </a:t>
            </a:r>
            <a:r>
              <a:rPr lang="en-US" sz="2000" b="0" i="0" dirty="0">
                <a:solidFill>
                  <a:srgbClr val="FF0000"/>
                </a:solidFill>
                <a:effectLst/>
                <a:latin typeface="Calibri" panose="020F0502020204030204" pitchFamily="34" charset="0"/>
              </a:rPr>
              <a:t> </a:t>
            </a:r>
            <a:endParaRPr lang="en-US" sz="2000" b="0" i="0" dirty="0">
              <a:solidFill>
                <a:srgbClr val="000000"/>
              </a:solidFill>
              <a:effectLst/>
              <a:latin typeface="Calibri" panose="020F0502020204030204" pitchFamily="34" charset="0"/>
            </a:endParaRPr>
          </a:p>
          <a:p>
            <a:pPr fontAlgn="base">
              <a:buFont typeface="Arial" panose="020B0604020202020204" pitchFamily="34" charset="0"/>
              <a:buChar char="•"/>
            </a:pPr>
            <a:r>
              <a:rPr lang="en-US" sz="2000" b="0" i="0" dirty="0">
                <a:solidFill>
                  <a:srgbClr val="000000"/>
                </a:solidFill>
                <a:effectLst/>
                <a:latin typeface="Calibri" panose="020F0502020204030204" pitchFamily="34" charset="0"/>
              </a:rPr>
              <a:t>Cyclophosphamide is approved by the FDA for treatment of multiple myeloma at 1 mg/kg/day for initial and maintenance dosing. </a:t>
            </a:r>
            <a:r>
              <a:rPr lang="en-US" sz="2000" dirty="0">
                <a:solidFill>
                  <a:srgbClr val="FF0000"/>
                </a:solidFill>
                <a:latin typeface="Calibri" panose="020F0502020204030204" pitchFamily="34" charset="0"/>
              </a:rPr>
              <a:t> </a:t>
            </a:r>
            <a:endParaRPr lang="en-US" sz="2000" b="0" i="0" dirty="0">
              <a:solidFill>
                <a:srgbClr val="000000"/>
              </a:solidFill>
              <a:effectLst/>
              <a:latin typeface="Calibri" panose="020F0502020204030204" pitchFamily="34" charset="0"/>
            </a:endParaRPr>
          </a:p>
          <a:p>
            <a:pPr algn="l" rtl="0" fontAlgn="base">
              <a:buFont typeface="Arial" panose="020B0604020202020204" pitchFamily="34" charset="0"/>
              <a:buChar char="•"/>
            </a:pPr>
            <a:r>
              <a:rPr lang="en-US" sz="2000" b="0" i="0" dirty="0">
                <a:solidFill>
                  <a:srgbClr val="000000"/>
                </a:solidFill>
                <a:effectLst/>
                <a:latin typeface="Calibri" panose="020F0502020204030204" pitchFamily="34" charset="0"/>
              </a:rPr>
              <a:t>Bortezomib is approved by the FDA for treatment of previously untreated multiple myeloma in combination with melphalan and prednisone, relapsed myeloma, and induction therapy prior to stem cell transplant in newly diagnosed myeloma.  Dosage is 1.3 mg/m2 </a:t>
            </a:r>
            <a:r>
              <a:rPr lang="en-US" sz="2000" b="0" i="0" dirty="0" err="1">
                <a:solidFill>
                  <a:srgbClr val="000000"/>
                </a:solidFill>
                <a:effectLst/>
                <a:latin typeface="Calibri" panose="020F0502020204030204" pitchFamily="34" charset="0"/>
              </a:rPr>
              <a:t>subQ</a:t>
            </a:r>
            <a:r>
              <a:rPr lang="en-US" sz="2000" b="0" i="0" dirty="0">
                <a:solidFill>
                  <a:srgbClr val="000000"/>
                </a:solidFill>
                <a:effectLst/>
                <a:latin typeface="Calibri" panose="020F0502020204030204" pitchFamily="34" charset="0"/>
              </a:rPr>
              <a:t>  2 x weekly for 2 weeks (days 1, 4, 8 and 11). </a:t>
            </a:r>
          </a:p>
          <a:p>
            <a:pPr algn="l" rtl="0" fontAlgn="base">
              <a:buFont typeface="Arial" panose="020B0604020202020204" pitchFamily="34" charset="0"/>
              <a:buChar char="•"/>
            </a:pPr>
            <a:r>
              <a:rPr lang="en-US" sz="2000" b="0" i="0" dirty="0">
                <a:solidFill>
                  <a:srgbClr val="000000"/>
                </a:solidFill>
                <a:effectLst/>
                <a:latin typeface="Calibri" panose="020F0502020204030204" pitchFamily="34" charset="0"/>
              </a:rPr>
              <a:t>Dexamethasone is approved for the treatment of adults with multiple myeloma at 20 mg or 40 mg PO (by mouth) once daily on specific days depending on the treatment regimen. </a:t>
            </a:r>
            <a:endParaRPr lang="en-US" sz="2000" dirty="0"/>
          </a:p>
        </p:txBody>
      </p:sp>
    </p:spTree>
    <p:extLst>
      <p:ext uri="{BB962C8B-B14F-4D97-AF65-F5344CB8AC3E}">
        <p14:creationId xmlns:p14="http://schemas.microsoft.com/office/powerpoint/2010/main" val="3231019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9318A-CC3C-24D6-3295-073625F2C6F1}"/>
              </a:ext>
            </a:extLst>
          </p:cNvPr>
          <p:cNvSpPr>
            <a:spLocks noGrp="1"/>
          </p:cNvSpPr>
          <p:nvPr>
            <p:ph type="title"/>
          </p:nvPr>
        </p:nvSpPr>
        <p:spPr/>
        <p:txBody>
          <a:bodyPr/>
          <a:lstStyle/>
          <a:p>
            <a:r>
              <a:rPr lang="en-US" dirty="0"/>
              <a:t>Clinical Investigations</a:t>
            </a:r>
          </a:p>
        </p:txBody>
      </p:sp>
      <p:sp>
        <p:nvSpPr>
          <p:cNvPr id="3" name="Content Placeholder 2">
            <a:extLst>
              <a:ext uri="{FF2B5EF4-FFF2-40B4-BE49-F238E27FC236}">
                <a16:creationId xmlns:a16="http://schemas.microsoft.com/office/drawing/2014/main" id="{04E25C9D-ABAC-8AD4-B222-CE5074AEF033}"/>
              </a:ext>
            </a:extLst>
          </p:cNvPr>
          <p:cNvSpPr>
            <a:spLocks noGrp="1"/>
          </p:cNvSpPr>
          <p:nvPr>
            <p:ph idx="1"/>
          </p:nvPr>
        </p:nvSpPr>
        <p:spPr/>
        <p:txBody>
          <a:bodyPr/>
          <a:lstStyle/>
          <a:p>
            <a:r>
              <a:rPr lang="en-US" dirty="0"/>
              <a:t>Any experiment that involves a </a:t>
            </a:r>
            <a:r>
              <a:rPr lang="en-US" dirty="0">
                <a:solidFill>
                  <a:srgbClr val="FF0000"/>
                </a:solidFill>
              </a:rPr>
              <a:t>test article </a:t>
            </a:r>
            <a:r>
              <a:rPr lang="en-US" dirty="0"/>
              <a:t>and one or more </a:t>
            </a:r>
            <a:r>
              <a:rPr lang="en-US" dirty="0">
                <a:solidFill>
                  <a:srgbClr val="FF0000"/>
                </a:solidFill>
              </a:rPr>
              <a:t>human subjects </a:t>
            </a:r>
            <a:r>
              <a:rPr lang="en-US" dirty="0"/>
              <a:t>and that is either subject to requirements for prior submission to the FDA under the Act; or is not subject to the requirements for prior submission, but the results of which are intended to be submitted later to, or held for inspection by, the FDA as part of an application for a research or marketing permit</a:t>
            </a:r>
          </a:p>
          <a:p>
            <a:endParaRPr lang="en-US" dirty="0"/>
          </a:p>
        </p:txBody>
      </p:sp>
    </p:spTree>
    <p:extLst>
      <p:ext uri="{BB962C8B-B14F-4D97-AF65-F5344CB8AC3E}">
        <p14:creationId xmlns:p14="http://schemas.microsoft.com/office/powerpoint/2010/main" val="4019596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2BEB3-792F-DE90-2414-50739A54DDD2}"/>
              </a:ext>
            </a:extLst>
          </p:cNvPr>
          <p:cNvSpPr>
            <a:spLocks noGrp="1"/>
          </p:cNvSpPr>
          <p:nvPr>
            <p:ph type="title"/>
          </p:nvPr>
        </p:nvSpPr>
        <p:spPr/>
        <p:txBody>
          <a:bodyPr/>
          <a:lstStyle/>
          <a:p>
            <a:r>
              <a:rPr lang="en-US" dirty="0"/>
              <a:t>Case Study #3, </a:t>
            </a:r>
            <a:r>
              <a:rPr lang="en-US" dirty="0" err="1"/>
              <a:t>con’t</a:t>
            </a:r>
            <a:endParaRPr lang="en-US" dirty="0"/>
          </a:p>
        </p:txBody>
      </p:sp>
      <p:sp>
        <p:nvSpPr>
          <p:cNvPr id="3" name="Content Placeholder 2">
            <a:extLst>
              <a:ext uri="{FF2B5EF4-FFF2-40B4-BE49-F238E27FC236}">
                <a16:creationId xmlns:a16="http://schemas.microsoft.com/office/drawing/2014/main" id="{37386845-F7BB-787F-175C-1BC483686C49}"/>
              </a:ext>
            </a:extLst>
          </p:cNvPr>
          <p:cNvSpPr>
            <a:spLocks noGrp="1"/>
          </p:cNvSpPr>
          <p:nvPr>
            <p:ph idx="1"/>
          </p:nvPr>
        </p:nvSpPr>
        <p:spPr>
          <a:xfrm>
            <a:off x="1903413" y="1417637"/>
            <a:ext cx="9472824" cy="5059363"/>
          </a:xfrm>
        </p:spPr>
        <p:txBody>
          <a:bodyPr>
            <a:normAutofit/>
          </a:bodyPr>
          <a:lstStyle/>
          <a:p>
            <a:pPr marL="0" indent="0" algn="l" rtl="0" fontAlgn="base">
              <a:buNone/>
            </a:pPr>
            <a:r>
              <a:rPr lang="en-US" sz="1800" b="0" i="0" dirty="0">
                <a:solidFill>
                  <a:srgbClr val="000000"/>
                </a:solidFill>
                <a:effectLst/>
                <a:latin typeface="Calibri" panose="020F0502020204030204" pitchFamily="34" charset="0"/>
              </a:rPr>
              <a:t>Step 1:  Does this study meet the definition of a clinical investigation?  </a:t>
            </a:r>
            <a:endParaRPr lang="en-US" b="0" i="0" dirty="0">
              <a:solidFill>
                <a:srgbClr val="000000"/>
              </a:solidFill>
              <a:effectLst/>
              <a:latin typeface="Calibri" panose="020F0502020204030204" pitchFamily="34" charset="0"/>
            </a:endParaRPr>
          </a:p>
          <a:p>
            <a:pPr algn="l" rtl="0" fontAlgn="base"/>
            <a:r>
              <a:rPr lang="en-US" sz="1800" b="0" i="0" dirty="0">
                <a:solidFill>
                  <a:srgbClr val="000000"/>
                </a:solidFill>
                <a:effectLst/>
                <a:latin typeface="Calibri" panose="020F0502020204030204" pitchFamily="34" charset="0"/>
              </a:rPr>
              <a:t>What is the test article? </a:t>
            </a:r>
            <a:r>
              <a:rPr lang="en-US" sz="1800" b="0" i="0" dirty="0">
                <a:solidFill>
                  <a:srgbClr val="FF0000"/>
                </a:solidFill>
                <a:effectLst/>
                <a:latin typeface="Calibri" panose="020F0502020204030204" pitchFamily="34" charset="0"/>
              </a:rPr>
              <a:t> </a:t>
            </a:r>
            <a:endParaRPr lang="en-US" b="0" i="0" dirty="0">
              <a:solidFill>
                <a:srgbClr val="000000"/>
              </a:solidFill>
              <a:effectLst/>
              <a:latin typeface="Calibri" panose="020F0502020204030204" pitchFamily="34" charset="0"/>
            </a:endParaRPr>
          </a:p>
          <a:p>
            <a:pPr marL="0" indent="0" algn="l" rtl="0" fontAlgn="base">
              <a:buNone/>
            </a:pPr>
            <a:r>
              <a:rPr lang="en-US" sz="1800" b="0" i="0" dirty="0">
                <a:solidFill>
                  <a:srgbClr val="000000"/>
                </a:solidFill>
                <a:effectLst/>
                <a:latin typeface="Calibri" panose="020F0502020204030204" pitchFamily="34" charset="0"/>
              </a:rPr>
              <a:t>Step 2:  Determine the regulatory status of the test article AND of the other drugs that will be used in the clinical investigation.   </a:t>
            </a:r>
            <a:endParaRPr lang="en-US" b="0" i="0" dirty="0">
              <a:solidFill>
                <a:srgbClr val="000000"/>
              </a:solidFill>
              <a:effectLst/>
              <a:latin typeface="Calibri" panose="020F0502020204030204" pitchFamily="34" charset="0"/>
            </a:endParaRPr>
          </a:p>
          <a:p>
            <a:pPr algn="l" rtl="0" fontAlgn="base"/>
            <a:r>
              <a:rPr lang="en-US" sz="1800" b="0" i="0" dirty="0">
                <a:solidFill>
                  <a:srgbClr val="000000"/>
                </a:solidFill>
                <a:effectLst/>
                <a:latin typeface="Calibri" panose="020F0502020204030204" pitchFamily="34" charset="0"/>
              </a:rPr>
              <a:t>For each test article and drug that will be used in the clinical investigation ask:  </a:t>
            </a:r>
            <a:endParaRPr lang="en-US" b="0" i="0" dirty="0">
              <a:solidFill>
                <a:srgbClr val="000000"/>
              </a:solidFill>
              <a:effectLst/>
              <a:latin typeface="Calibri" panose="020F0502020204030204" pitchFamily="34" charset="0"/>
            </a:endParaRPr>
          </a:p>
          <a:p>
            <a:pPr lvl="1" fontAlgn="base">
              <a:buFont typeface="+mj-lt"/>
              <a:buAutoNum type="arabicPeriod"/>
            </a:pPr>
            <a:r>
              <a:rPr lang="en-US" sz="1600" b="0" i="0" dirty="0">
                <a:solidFill>
                  <a:srgbClr val="000000"/>
                </a:solidFill>
                <a:effectLst/>
                <a:latin typeface="Calibri" panose="020F0502020204030204" pitchFamily="34" charset="0"/>
              </a:rPr>
              <a:t>Is the product legally marketed in the US as a drug?   </a:t>
            </a:r>
          </a:p>
          <a:p>
            <a:pPr lvl="1" fontAlgn="base">
              <a:buFont typeface="+mj-lt"/>
              <a:buAutoNum type="arabicPeriod" startAt="2"/>
            </a:pPr>
            <a:r>
              <a:rPr lang="en-US" sz="1600" b="0" i="0" dirty="0">
                <a:solidFill>
                  <a:srgbClr val="000000"/>
                </a:solidFill>
                <a:effectLst/>
                <a:latin typeface="Calibri" panose="020F0502020204030204" pitchFamily="34" charset="0"/>
              </a:rPr>
              <a:t>If yes, does the research use of the drug differ from the approve labeling in any of the following ways:  indication, dose, route of administration, patient population, drug formulation, combination with other drugs.   </a:t>
            </a:r>
          </a:p>
          <a:p>
            <a:pPr lvl="1" fontAlgn="base">
              <a:buFont typeface="+mj-lt"/>
              <a:buAutoNum type="arabicPeriod" startAt="3"/>
            </a:pPr>
            <a:r>
              <a:rPr lang="en-US" sz="1600" b="0" i="0" dirty="0">
                <a:solidFill>
                  <a:srgbClr val="000000"/>
                </a:solidFill>
                <a:effectLst/>
                <a:latin typeface="Calibri" panose="020F0502020204030204" pitchFamily="34" charset="0"/>
              </a:rPr>
              <a:t>If yes, do these changes significantly increase the risks (or decrease the acceptability of the risks) associated with use of the drug?   </a:t>
            </a:r>
          </a:p>
          <a:p>
            <a:pPr lvl="2" fontAlgn="base">
              <a:buFont typeface="+mj-lt"/>
              <a:buAutoNum type="arabicPeriod"/>
            </a:pPr>
            <a:r>
              <a:rPr lang="en-US" sz="1600" b="0" i="0" dirty="0">
                <a:solidFill>
                  <a:srgbClr val="000000"/>
                </a:solidFill>
                <a:effectLst/>
                <a:latin typeface="Calibri" panose="020F0502020204030204" pitchFamily="34" charset="0"/>
              </a:rPr>
              <a:t>If yes, an IND is required.  </a:t>
            </a:r>
          </a:p>
          <a:p>
            <a:pPr lvl="2" fontAlgn="base">
              <a:buFont typeface="+mj-lt"/>
              <a:buAutoNum type="arabicPeriod"/>
            </a:pPr>
            <a:r>
              <a:rPr lang="en-US" sz="1600" b="0" i="0" dirty="0">
                <a:solidFill>
                  <a:srgbClr val="000000"/>
                </a:solidFill>
                <a:effectLst/>
                <a:latin typeface="Calibri" panose="020F0502020204030204" pitchFamily="34" charset="0"/>
              </a:rPr>
              <a:t>If no, will data generated by submitted to the FDA to support a change in labeling, indication for use or advertising?    </a:t>
            </a:r>
          </a:p>
          <a:p>
            <a:pPr lvl="3" fontAlgn="base">
              <a:buFont typeface="+mj-lt"/>
              <a:buAutoNum type="arabicPeriod"/>
            </a:pPr>
            <a:r>
              <a:rPr lang="en-US" sz="1600" b="0" i="0" dirty="0">
                <a:solidFill>
                  <a:srgbClr val="000000"/>
                </a:solidFill>
                <a:effectLst/>
                <a:latin typeface="Calibri" panose="020F0502020204030204" pitchFamily="34" charset="0"/>
              </a:rPr>
              <a:t>If yes, IND required.  </a:t>
            </a:r>
          </a:p>
          <a:p>
            <a:pPr lvl="3" fontAlgn="base">
              <a:buFont typeface="+mj-lt"/>
              <a:buAutoNum type="arabicPeriod" startAt="2"/>
            </a:pPr>
            <a:r>
              <a:rPr lang="en-US" sz="1600" b="0" i="0" dirty="0">
                <a:solidFill>
                  <a:srgbClr val="000000"/>
                </a:solidFill>
                <a:effectLst/>
                <a:latin typeface="Calibri" panose="020F0502020204030204" pitchFamily="34" charset="0"/>
              </a:rPr>
              <a:t>If no, IND exempt determination likely appropriate, so long as FDA criteria are met.</a:t>
            </a:r>
          </a:p>
          <a:p>
            <a:endParaRPr lang="en-US" dirty="0"/>
          </a:p>
        </p:txBody>
      </p:sp>
    </p:spTree>
    <p:extLst>
      <p:ext uri="{BB962C8B-B14F-4D97-AF65-F5344CB8AC3E}">
        <p14:creationId xmlns:p14="http://schemas.microsoft.com/office/powerpoint/2010/main" val="708233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2BEB3-792F-DE90-2414-50739A54DDD2}"/>
              </a:ext>
            </a:extLst>
          </p:cNvPr>
          <p:cNvSpPr>
            <a:spLocks noGrp="1"/>
          </p:cNvSpPr>
          <p:nvPr>
            <p:ph type="title"/>
          </p:nvPr>
        </p:nvSpPr>
        <p:spPr/>
        <p:txBody>
          <a:bodyPr/>
          <a:lstStyle/>
          <a:p>
            <a:r>
              <a:rPr lang="en-US" dirty="0"/>
              <a:t>Case Study #3, </a:t>
            </a:r>
            <a:r>
              <a:rPr lang="en-US" dirty="0" err="1"/>
              <a:t>con’t</a:t>
            </a:r>
            <a:endParaRPr lang="en-US" dirty="0"/>
          </a:p>
        </p:txBody>
      </p:sp>
      <p:sp>
        <p:nvSpPr>
          <p:cNvPr id="3" name="Content Placeholder 2">
            <a:extLst>
              <a:ext uri="{FF2B5EF4-FFF2-40B4-BE49-F238E27FC236}">
                <a16:creationId xmlns:a16="http://schemas.microsoft.com/office/drawing/2014/main" id="{37386845-F7BB-787F-175C-1BC483686C49}"/>
              </a:ext>
            </a:extLst>
          </p:cNvPr>
          <p:cNvSpPr>
            <a:spLocks noGrp="1"/>
          </p:cNvSpPr>
          <p:nvPr>
            <p:ph idx="1"/>
          </p:nvPr>
        </p:nvSpPr>
        <p:spPr>
          <a:xfrm>
            <a:off x="1903413" y="1417637"/>
            <a:ext cx="9472824" cy="5059363"/>
          </a:xfrm>
        </p:spPr>
        <p:txBody>
          <a:bodyPr>
            <a:normAutofit fontScale="92500" lnSpcReduction="20000"/>
          </a:bodyPr>
          <a:lstStyle/>
          <a:p>
            <a:pPr marL="0" indent="0" algn="l" rtl="0" fontAlgn="base">
              <a:buNone/>
            </a:pPr>
            <a:r>
              <a:rPr lang="en-US" sz="1800" b="0" i="0" dirty="0">
                <a:solidFill>
                  <a:srgbClr val="000000"/>
                </a:solidFill>
                <a:effectLst/>
                <a:latin typeface="Calibri" panose="020F0502020204030204" pitchFamily="34" charset="0"/>
              </a:rPr>
              <a:t>Step 1:  Does this study meet the definition of a clinical investigation?  </a:t>
            </a:r>
          </a:p>
          <a:p>
            <a:pPr marL="0" indent="0" algn="l" rtl="0" fontAlgn="base">
              <a:buNone/>
            </a:pPr>
            <a:r>
              <a:rPr lang="en-US" sz="2000" b="0" i="0" dirty="0">
                <a:solidFill>
                  <a:srgbClr val="FF0000"/>
                </a:solidFill>
                <a:effectLst/>
                <a:latin typeface="Calibri" panose="020F0502020204030204" pitchFamily="34" charset="0"/>
              </a:rPr>
              <a:t>Yes</a:t>
            </a:r>
            <a:endParaRPr lang="en-US" sz="2000" b="0" i="0" dirty="0">
              <a:solidFill>
                <a:srgbClr val="000000"/>
              </a:solidFill>
              <a:effectLst/>
              <a:latin typeface="Calibri" panose="020F0502020204030204" pitchFamily="34" charset="0"/>
            </a:endParaRPr>
          </a:p>
          <a:p>
            <a:pPr algn="l" rtl="0" fontAlgn="base"/>
            <a:r>
              <a:rPr lang="en-US" sz="1800" b="0" i="0" dirty="0">
                <a:solidFill>
                  <a:srgbClr val="000000"/>
                </a:solidFill>
                <a:effectLst/>
                <a:latin typeface="Calibri" panose="020F0502020204030204" pitchFamily="34" charset="0"/>
              </a:rPr>
              <a:t>What is the test article? </a:t>
            </a:r>
            <a:r>
              <a:rPr lang="en-US" sz="1800" b="0" i="0" dirty="0">
                <a:solidFill>
                  <a:srgbClr val="FF0000"/>
                </a:solidFill>
                <a:effectLst/>
                <a:latin typeface="Calibri" panose="020F0502020204030204" pitchFamily="34" charset="0"/>
              </a:rPr>
              <a:t> </a:t>
            </a:r>
          </a:p>
          <a:p>
            <a:pPr algn="l" rtl="0" fontAlgn="base"/>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Pembrolizumab, but also b/c this is a clinical investigation, IRB has to evaluate the status of cyclophosphamide, bortezomib, and dexamethasone.</a:t>
            </a:r>
            <a:endParaRPr lang="en-US" b="0" i="0" dirty="0">
              <a:solidFill>
                <a:srgbClr val="000000"/>
              </a:solidFill>
              <a:effectLst/>
              <a:latin typeface="Calibri" panose="020F0502020204030204" pitchFamily="34" charset="0"/>
            </a:endParaRPr>
          </a:p>
          <a:p>
            <a:pPr marL="0" indent="0" algn="l" rtl="0" fontAlgn="base">
              <a:buNone/>
            </a:pPr>
            <a:r>
              <a:rPr lang="en-US" sz="1800" b="0" i="0" dirty="0">
                <a:solidFill>
                  <a:srgbClr val="000000"/>
                </a:solidFill>
                <a:effectLst/>
                <a:latin typeface="Calibri" panose="020F0502020204030204" pitchFamily="34" charset="0"/>
              </a:rPr>
              <a:t>Step 2:  Determine the regulatory status of the test article AND of the other drugs that will be used in the clinical investigation.   </a:t>
            </a:r>
            <a:endParaRPr lang="en-US" b="0" i="0" dirty="0">
              <a:solidFill>
                <a:srgbClr val="000000"/>
              </a:solidFill>
              <a:effectLst/>
              <a:latin typeface="Calibri" panose="020F0502020204030204" pitchFamily="34" charset="0"/>
            </a:endParaRPr>
          </a:p>
          <a:p>
            <a:pPr algn="l" rtl="0" fontAlgn="base"/>
            <a:r>
              <a:rPr lang="en-US" sz="1800" b="0" i="0" dirty="0">
                <a:solidFill>
                  <a:srgbClr val="000000"/>
                </a:solidFill>
                <a:effectLst/>
                <a:latin typeface="Calibri" panose="020F0502020204030204" pitchFamily="34" charset="0"/>
              </a:rPr>
              <a:t>For </a:t>
            </a:r>
            <a:r>
              <a:rPr lang="en-US" sz="1800" b="1" i="0" dirty="0">
                <a:solidFill>
                  <a:srgbClr val="000000"/>
                </a:solidFill>
                <a:effectLst/>
                <a:latin typeface="Calibri" panose="020F0502020204030204" pitchFamily="34" charset="0"/>
              </a:rPr>
              <a:t>each</a:t>
            </a:r>
            <a:r>
              <a:rPr lang="en-US" sz="1800" b="0" i="0" dirty="0">
                <a:solidFill>
                  <a:srgbClr val="000000"/>
                </a:solidFill>
                <a:effectLst/>
                <a:latin typeface="Calibri" panose="020F0502020204030204" pitchFamily="34" charset="0"/>
              </a:rPr>
              <a:t> test article and drug that will be used in the clinical investigation ask:  </a:t>
            </a:r>
            <a:endParaRPr lang="en-US" b="0" i="0" dirty="0">
              <a:solidFill>
                <a:srgbClr val="000000"/>
              </a:solidFill>
              <a:effectLst/>
              <a:latin typeface="Calibri" panose="020F0502020204030204" pitchFamily="34" charset="0"/>
            </a:endParaRPr>
          </a:p>
          <a:p>
            <a:pPr lvl="1" fontAlgn="base">
              <a:buFont typeface="+mj-lt"/>
              <a:buAutoNum type="arabicPeriod"/>
            </a:pPr>
            <a:r>
              <a:rPr lang="en-US" sz="1600" b="0" i="0" dirty="0">
                <a:solidFill>
                  <a:srgbClr val="000000"/>
                </a:solidFill>
                <a:effectLst/>
                <a:latin typeface="Calibri" panose="020F0502020204030204" pitchFamily="34" charset="0"/>
              </a:rPr>
              <a:t>Is the product legally marketed in the US as a drug?   </a:t>
            </a:r>
          </a:p>
          <a:p>
            <a:pPr lvl="1" fontAlgn="base">
              <a:buFont typeface="+mj-lt"/>
              <a:buAutoNum type="arabicPeriod" startAt="2"/>
            </a:pPr>
            <a:r>
              <a:rPr lang="en-US" sz="1600" b="0" i="0" dirty="0">
                <a:solidFill>
                  <a:srgbClr val="000000"/>
                </a:solidFill>
                <a:effectLst/>
                <a:latin typeface="Calibri" panose="020F0502020204030204" pitchFamily="34" charset="0"/>
              </a:rPr>
              <a:t>If yes, does the research use of the drug differ from the approve labeling in any of the following ways:  indication, dose, route of administration, patient population, drug formulation, combination with other drugs.   </a:t>
            </a:r>
          </a:p>
          <a:p>
            <a:pPr lvl="1" fontAlgn="base">
              <a:buFont typeface="+mj-lt"/>
              <a:buAutoNum type="arabicPeriod" startAt="3"/>
            </a:pPr>
            <a:r>
              <a:rPr lang="en-US" sz="1600" b="0" i="0" dirty="0">
                <a:solidFill>
                  <a:srgbClr val="000000"/>
                </a:solidFill>
                <a:effectLst/>
                <a:latin typeface="Calibri" panose="020F0502020204030204" pitchFamily="34" charset="0"/>
              </a:rPr>
              <a:t>If yes, do these changes significantly increase the risks (or decrease the acceptability of the risks) associated with use of the drug?   </a:t>
            </a:r>
          </a:p>
          <a:p>
            <a:pPr lvl="2" fontAlgn="base">
              <a:buFont typeface="+mj-lt"/>
              <a:buAutoNum type="arabicPeriod"/>
            </a:pPr>
            <a:r>
              <a:rPr lang="en-US" sz="1600" b="0" i="0" dirty="0">
                <a:solidFill>
                  <a:srgbClr val="000000"/>
                </a:solidFill>
                <a:effectLst/>
                <a:latin typeface="Calibri" panose="020F0502020204030204" pitchFamily="34" charset="0"/>
              </a:rPr>
              <a:t>If yes, an IND is required.  </a:t>
            </a:r>
          </a:p>
          <a:p>
            <a:pPr lvl="2" fontAlgn="base">
              <a:buFont typeface="+mj-lt"/>
              <a:buAutoNum type="arabicPeriod"/>
            </a:pPr>
            <a:r>
              <a:rPr lang="en-US" sz="1600" b="0" i="0" dirty="0">
                <a:solidFill>
                  <a:srgbClr val="000000"/>
                </a:solidFill>
                <a:effectLst/>
                <a:latin typeface="Calibri" panose="020F0502020204030204" pitchFamily="34" charset="0"/>
              </a:rPr>
              <a:t>If no, will data generated by submitted to the FDA to support a change in labeling, indication for use or advertising?    </a:t>
            </a:r>
          </a:p>
          <a:p>
            <a:pPr lvl="3" fontAlgn="base">
              <a:buFont typeface="+mj-lt"/>
              <a:buAutoNum type="arabicPeriod"/>
            </a:pPr>
            <a:r>
              <a:rPr lang="en-US" sz="1600" b="0" i="0" dirty="0">
                <a:solidFill>
                  <a:srgbClr val="000000"/>
                </a:solidFill>
                <a:effectLst/>
                <a:latin typeface="Calibri" panose="020F0502020204030204" pitchFamily="34" charset="0"/>
              </a:rPr>
              <a:t>If yes, IND required.  </a:t>
            </a:r>
          </a:p>
          <a:p>
            <a:pPr lvl="3" fontAlgn="base">
              <a:buFont typeface="+mj-lt"/>
              <a:buAutoNum type="arabicPeriod" startAt="2"/>
            </a:pPr>
            <a:r>
              <a:rPr lang="en-US" sz="1600" b="0" i="0" dirty="0">
                <a:solidFill>
                  <a:srgbClr val="000000"/>
                </a:solidFill>
                <a:effectLst/>
                <a:latin typeface="Calibri" panose="020F0502020204030204" pitchFamily="34" charset="0"/>
              </a:rPr>
              <a:t>If no, IND exempt determination likely appropriate, so long as FDA criteria are met.</a:t>
            </a:r>
          </a:p>
          <a:p>
            <a:endParaRPr lang="en-US" dirty="0"/>
          </a:p>
        </p:txBody>
      </p:sp>
    </p:spTree>
    <p:extLst>
      <p:ext uri="{BB962C8B-B14F-4D97-AF65-F5344CB8AC3E}">
        <p14:creationId xmlns:p14="http://schemas.microsoft.com/office/powerpoint/2010/main" val="1981681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B6DE9-CC01-721D-237E-E4480986CB14}"/>
              </a:ext>
            </a:extLst>
          </p:cNvPr>
          <p:cNvSpPr>
            <a:spLocks noGrp="1"/>
          </p:cNvSpPr>
          <p:nvPr>
            <p:ph type="title"/>
          </p:nvPr>
        </p:nvSpPr>
        <p:spPr/>
        <p:txBody>
          <a:bodyPr/>
          <a:lstStyle/>
          <a:p>
            <a:r>
              <a:rPr lang="en-US" dirty="0"/>
              <a:t>Case Study #3, </a:t>
            </a:r>
            <a:r>
              <a:rPr lang="en-US" dirty="0" err="1"/>
              <a:t>con’t</a:t>
            </a:r>
            <a:endParaRPr lang="en-US" dirty="0"/>
          </a:p>
        </p:txBody>
      </p:sp>
      <p:sp>
        <p:nvSpPr>
          <p:cNvPr id="3" name="Content Placeholder 2">
            <a:extLst>
              <a:ext uri="{FF2B5EF4-FFF2-40B4-BE49-F238E27FC236}">
                <a16:creationId xmlns:a16="http://schemas.microsoft.com/office/drawing/2014/main" id="{5FAC6C55-6B58-3705-1751-03105FEDED8B}"/>
              </a:ext>
            </a:extLst>
          </p:cNvPr>
          <p:cNvSpPr>
            <a:spLocks noGrp="1"/>
          </p:cNvSpPr>
          <p:nvPr>
            <p:ph idx="1"/>
          </p:nvPr>
        </p:nvSpPr>
        <p:spPr/>
        <p:txBody>
          <a:bodyPr>
            <a:normAutofit fontScale="85000" lnSpcReduction="10000"/>
          </a:bodyPr>
          <a:lstStyle/>
          <a:p>
            <a:pPr algn="l" rtl="0" fontAlgn="base"/>
            <a:r>
              <a:rPr lang="en-US" b="0" i="0" dirty="0">
                <a:solidFill>
                  <a:srgbClr val="000000"/>
                </a:solidFill>
                <a:effectLst/>
                <a:latin typeface="Calibri" panose="020F0502020204030204" pitchFamily="34" charset="0"/>
              </a:rPr>
              <a:t>Additional facts:   </a:t>
            </a:r>
          </a:p>
          <a:p>
            <a:pPr algn="l" rtl="0" fontAlgn="base">
              <a:buFont typeface="Arial" panose="020B0604020202020204" pitchFamily="34" charset="0"/>
              <a:buChar char="•"/>
            </a:pPr>
            <a:r>
              <a:rPr lang="en-US" sz="2000" b="0" i="0" dirty="0">
                <a:solidFill>
                  <a:srgbClr val="000000"/>
                </a:solidFill>
                <a:effectLst/>
                <a:latin typeface="Calibri" panose="020F0502020204030204" pitchFamily="34" charset="0"/>
              </a:rPr>
              <a:t>Pembrolizumab is approved by the FDA for a number of indications but not for treatment of multiple myeloma.  </a:t>
            </a:r>
          </a:p>
          <a:p>
            <a:pPr lvl="1" fontAlgn="base">
              <a:buFont typeface="Arial" panose="020B0604020202020204" pitchFamily="34" charset="0"/>
              <a:buChar char="•"/>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Requires IND</a:t>
            </a:r>
            <a:r>
              <a:rPr lang="en-US" sz="1600" b="0" i="0" dirty="0">
                <a:solidFill>
                  <a:srgbClr val="FF0000"/>
                </a:solidFill>
                <a:effectLst/>
                <a:latin typeface="Calibri" panose="020F0502020204030204" pitchFamily="34" charset="0"/>
              </a:rPr>
              <a:t> </a:t>
            </a:r>
            <a:endParaRPr lang="en-US" sz="1600" b="0" i="0" dirty="0">
              <a:solidFill>
                <a:srgbClr val="000000"/>
              </a:solidFill>
              <a:effectLst/>
              <a:latin typeface="Calibri" panose="020F0502020204030204" pitchFamily="34" charset="0"/>
            </a:endParaRPr>
          </a:p>
          <a:p>
            <a:pPr fontAlgn="base">
              <a:buFont typeface="Arial" panose="020B0604020202020204" pitchFamily="34" charset="0"/>
              <a:buChar char="•"/>
            </a:pPr>
            <a:r>
              <a:rPr lang="en-US" sz="2000" b="0" i="0" dirty="0">
                <a:solidFill>
                  <a:srgbClr val="000000"/>
                </a:solidFill>
                <a:effectLst/>
                <a:latin typeface="Calibri" panose="020F0502020204030204" pitchFamily="34" charset="0"/>
              </a:rPr>
              <a:t>Cyclophosphamide is approved by the FDA for treatment of multiple myeloma at 1 mg/kg/day for initial and maintenance dosing. </a:t>
            </a:r>
            <a:r>
              <a:rPr lang="en-US" sz="2000" dirty="0">
                <a:solidFill>
                  <a:srgbClr val="FF0000"/>
                </a:solidFill>
                <a:latin typeface="Calibri" panose="020F0502020204030204" pitchFamily="34" charset="0"/>
              </a:rPr>
              <a:t> </a:t>
            </a:r>
          </a:p>
          <a:p>
            <a:pPr lvl="1" fontAlgn="base">
              <a:buFont typeface="Arial" panose="020B0604020202020204" pitchFamily="34" charset="0"/>
              <a:buChar char="•"/>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Appears it will be used in accordance with approved labeling.  No additional IRB determinations required.</a:t>
            </a:r>
            <a:endParaRPr lang="en-US" sz="1600" b="0" i="0" dirty="0">
              <a:solidFill>
                <a:srgbClr val="000000"/>
              </a:solidFill>
              <a:effectLst/>
              <a:latin typeface="Calibri" panose="020F0502020204030204" pitchFamily="34" charset="0"/>
            </a:endParaRPr>
          </a:p>
          <a:p>
            <a:pPr algn="l" rtl="0" fontAlgn="base">
              <a:buFont typeface="Arial" panose="020B0604020202020204" pitchFamily="34" charset="0"/>
              <a:buChar char="•"/>
            </a:pPr>
            <a:r>
              <a:rPr lang="en-US" sz="2000" b="0" i="0" dirty="0">
                <a:solidFill>
                  <a:srgbClr val="000000"/>
                </a:solidFill>
                <a:effectLst/>
                <a:latin typeface="Calibri" panose="020F0502020204030204" pitchFamily="34" charset="0"/>
              </a:rPr>
              <a:t>Bortezomib is approved by the FDA for treatment of previously untreated multiple myeloma in combination with melphalan and prednisone, relapsed myeloma, and induction therapy prior to stem cell transplant in newly diagnosed myeloma.  Dosage is 1.3 mg/m2 </a:t>
            </a:r>
            <a:r>
              <a:rPr lang="en-US" sz="2000" b="0" i="0" dirty="0" err="1">
                <a:solidFill>
                  <a:srgbClr val="000000"/>
                </a:solidFill>
                <a:effectLst/>
                <a:latin typeface="Calibri" panose="020F0502020204030204" pitchFamily="34" charset="0"/>
              </a:rPr>
              <a:t>subQ</a:t>
            </a:r>
            <a:r>
              <a:rPr lang="en-US" sz="2000" b="0" i="0" dirty="0">
                <a:solidFill>
                  <a:srgbClr val="000000"/>
                </a:solidFill>
                <a:effectLst/>
                <a:latin typeface="Calibri" panose="020F0502020204030204" pitchFamily="34" charset="0"/>
              </a:rPr>
              <a:t>  2 x weekly for 2 weeks (days 1, 4, 8 and 11). </a:t>
            </a:r>
          </a:p>
          <a:p>
            <a:pPr lvl="1" fontAlgn="base">
              <a:buFont typeface="Arial" panose="020B0604020202020204" pitchFamily="34" charset="0"/>
              <a:buChar char="•"/>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Does not appear it will be used in accordance with approved labeling.  Will require IND considerations and specifically, documentation of </a:t>
            </a:r>
            <a:r>
              <a:rPr lang="en-US" sz="18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risk considerations.</a:t>
            </a:r>
            <a:endParaRPr lang="en-US" sz="1600" b="0" i="0" dirty="0">
              <a:solidFill>
                <a:srgbClr val="000000"/>
              </a:solidFill>
              <a:effectLst/>
              <a:latin typeface="Calibri" panose="020F0502020204030204" pitchFamily="34" charset="0"/>
            </a:endParaRPr>
          </a:p>
          <a:p>
            <a:pPr algn="l" rtl="0" fontAlgn="base">
              <a:buFont typeface="Arial" panose="020B0604020202020204" pitchFamily="34" charset="0"/>
              <a:buChar char="•"/>
            </a:pPr>
            <a:r>
              <a:rPr lang="en-US" sz="2000" b="0" i="0" dirty="0">
                <a:solidFill>
                  <a:srgbClr val="000000"/>
                </a:solidFill>
                <a:effectLst/>
                <a:latin typeface="Calibri" panose="020F0502020204030204" pitchFamily="34" charset="0"/>
              </a:rPr>
              <a:t>Dexamethasone is approved for the treatment of adults with multiple myeloma at 20 mg or 40 mg PO (by mouth) once daily on specific days depending on the treatment regimen. </a:t>
            </a:r>
          </a:p>
          <a:p>
            <a:pPr lvl="1" fontAlgn="base">
              <a:buFont typeface="Arial" panose="020B0604020202020204" pitchFamily="34" charset="0"/>
              <a:buChar char="•"/>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Appears it will be used in accordance with approved labeling.  No additional IRB determinations required. </a:t>
            </a:r>
            <a:endParaRPr lang="en-US" sz="1600" dirty="0"/>
          </a:p>
        </p:txBody>
      </p:sp>
    </p:spTree>
    <p:extLst>
      <p:ext uri="{BB962C8B-B14F-4D97-AF65-F5344CB8AC3E}">
        <p14:creationId xmlns:p14="http://schemas.microsoft.com/office/powerpoint/2010/main" val="2245648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7138B-3BFF-6AEA-4542-1B2FA2D5EE6E}"/>
              </a:ext>
            </a:extLst>
          </p:cNvPr>
          <p:cNvSpPr>
            <a:spLocks noGrp="1"/>
          </p:cNvSpPr>
          <p:nvPr>
            <p:ph type="title"/>
          </p:nvPr>
        </p:nvSpPr>
        <p:spPr/>
        <p:txBody>
          <a:bodyPr/>
          <a:lstStyle/>
          <a:p>
            <a:r>
              <a:rPr lang="en-US" dirty="0"/>
              <a:t>Case Study #4</a:t>
            </a:r>
          </a:p>
        </p:txBody>
      </p:sp>
      <p:sp>
        <p:nvSpPr>
          <p:cNvPr id="3" name="Content Placeholder 2">
            <a:extLst>
              <a:ext uri="{FF2B5EF4-FFF2-40B4-BE49-F238E27FC236}">
                <a16:creationId xmlns:a16="http://schemas.microsoft.com/office/drawing/2014/main" id="{4F3DD3DC-AC63-2A92-36A1-EC2BAD545F11}"/>
              </a:ext>
            </a:extLst>
          </p:cNvPr>
          <p:cNvSpPr>
            <a:spLocks noGrp="1"/>
          </p:cNvSpPr>
          <p:nvPr>
            <p:ph idx="1"/>
          </p:nvPr>
        </p:nvSpPr>
        <p:spPr/>
        <p:txBody>
          <a:bodyPr>
            <a:normAutofit lnSpcReduction="10000"/>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The protocol describes a single site, double-blind, placebo-controlled, cross-over study designed to evaluate the effects of THC on glucose metabolism and endothelial function in patients with Type 2 diabetes.  The study will enroll 30 patients with a history of T2D, who will be randomized 1:1 to THC or placebo in a cross-over study design with a 4 week washout period between investigational products.  Participants will remain on their standard of care treatment regimen for diabetes and will undergo blood tests, and tests to measure energy expenditure, CVD risks and glucose metabolism.  THC will be administered daily and will be inhaled. </a:t>
            </a:r>
          </a:p>
          <a:p>
            <a:pPr marL="0" indent="0">
              <a:buNone/>
            </a:pPr>
            <a:endParaRPr lang="en-US" dirty="0"/>
          </a:p>
        </p:txBody>
      </p:sp>
    </p:spTree>
    <p:extLst>
      <p:ext uri="{BB962C8B-B14F-4D97-AF65-F5344CB8AC3E}">
        <p14:creationId xmlns:p14="http://schemas.microsoft.com/office/powerpoint/2010/main" val="3219655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0F6D6-3718-B27A-6547-CDF585048796}"/>
              </a:ext>
            </a:extLst>
          </p:cNvPr>
          <p:cNvSpPr>
            <a:spLocks noGrp="1"/>
          </p:cNvSpPr>
          <p:nvPr>
            <p:ph type="title"/>
          </p:nvPr>
        </p:nvSpPr>
        <p:spPr/>
        <p:txBody>
          <a:bodyPr/>
          <a:lstStyle/>
          <a:p>
            <a:r>
              <a:rPr lang="en-US" dirty="0"/>
              <a:t>Case Study #4, </a:t>
            </a:r>
            <a:r>
              <a:rPr lang="en-US" dirty="0" err="1"/>
              <a:t>con’t</a:t>
            </a:r>
            <a:endParaRPr lang="en-US" dirty="0"/>
          </a:p>
        </p:txBody>
      </p:sp>
      <p:sp>
        <p:nvSpPr>
          <p:cNvPr id="3" name="Content Placeholder 2">
            <a:extLst>
              <a:ext uri="{FF2B5EF4-FFF2-40B4-BE49-F238E27FC236}">
                <a16:creationId xmlns:a16="http://schemas.microsoft.com/office/drawing/2014/main" id="{E5824809-5517-3FE5-6ED1-374A137A3289}"/>
              </a:ext>
            </a:extLst>
          </p:cNvPr>
          <p:cNvSpPr>
            <a:spLocks noGrp="1"/>
          </p:cNvSpPr>
          <p:nvPr>
            <p:ph idx="1"/>
          </p:nvPr>
        </p:nvSpPr>
        <p:spPr/>
        <p:txBody>
          <a:bodyPr>
            <a:normAutofit fontScale="70000" lnSpcReduction="20000"/>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Step 1:  Does the study meet the definition of a clinical investigation? </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the test articles?   </a:t>
            </a:r>
          </a:p>
          <a:p>
            <a:pPr marL="210312" marR="0" indent="0">
              <a:lnSpc>
                <a:spcPct val="107000"/>
              </a:lnSpc>
              <a:spcBef>
                <a:spcPts val="0"/>
              </a:spcBef>
              <a:spcAft>
                <a:spcPts val="800"/>
              </a:spcAft>
              <a:buNone/>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THC (and possibly the inhaler—would need additional information to determine regulatory status of inhaler)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Does THC meet the definition of a drug?  </a:t>
            </a:r>
          </a:p>
          <a:p>
            <a:pPr marL="210312" marR="0" indent="0">
              <a:lnSpc>
                <a:spcPct val="107000"/>
              </a:lnSpc>
              <a:spcBef>
                <a:spcPts val="0"/>
              </a:spcBef>
              <a:spcAft>
                <a:spcPts val="800"/>
              </a:spcAft>
              <a:buNone/>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Is the THC intended to diagnose, cure, mitigate, prevent or treat a disease?  Yes, TCH is intended to treat T2D.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Step 2:</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Determine the regulatory status of the test article(s).</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THC:  </a:t>
            </a:r>
          </a:p>
          <a:p>
            <a:pPr marL="210312" marR="0" indent="0">
              <a:lnSpc>
                <a:spcPct val="107000"/>
              </a:lnSpc>
              <a:spcBef>
                <a:spcPts val="0"/>
              </a:spcBef>
              <a:spcAft>
                <a:spcPts val="800"/>
              </a:spcAft>
              <a:buNone/>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FDA has said (</a:t>
            </a:r>
            <a:r>
              <a:rPr lang="en-US" sz="18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July 2020 guidance</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that human drugs that contain cannabis and compounds derived from cannabis are generally subject to the same authorities and requirements, including quality standards, as FDA-regulated drug products containing any other substance.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Is THC legally marketed in the U.S. as a drug?   </a:t>
            </a:r>
          </a:p>
          <a:p>
            <a:pPr marL="210312" marR="0" indent="0">
              <a:lnSpc>
                <a:spcPct val="107000"/>
              </a:lnSpc>
              <a:spcBef>
                <a:spcPts val="0"/>
              </a:spcBef>
              <a:spcAft>
                <a:spcPts val="800"/>
              </a:spcAft>
              <a:buNone/>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 so an IND will be required.  </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Inhaler device</a:t>
            </a:r>
          </a:p>
          <a:p>
            <a:pPr marL="210312" marR="0" indent="0">
              <a:lnSpc>
                <a:spcPct val="107000"/>
              </a:lnSpc>
              <a:spcBef>
                <a:spcPts val="0"/>
              </a:spcBef>
              <a:spcAft>
                <a:spcPts val="800"/>
              </a:spcAft>
              <a:buNone/>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Need to ask the study team for additional information about the inhaler—manufacturer, type, device manual—to determine the regulatory status of the inhaler.   We’ll talk more about combination products in the device training and do some case studies when we’ve finished FDA training series.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Other considerations:  Institutional review requirements for HSR involving Schedule 1 substances, Schedule 1 DEA research license requirements, investigational pharmacy/storage of IP.   </a:t>
            </a:r>
          </a:p>
          <a:p>
            <a:endParaRPr lang="en-US" dirty="0"/>
          </a:p>
        </p:txBody>
      </p:sp>
    </p:spTree>
    <p:extLst>
      <p:ext uri="{BB962C8B-B14F-4D97-AF65-F5344CB8AC3E}">
        <p14:creationId xmlns:p14="http://schemas.microsoft.com/office/powerpoint/2010/main" val="2598229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fade">
                                      <p:cBhvr>
                                        <p:cTn id="32" dur="500"/>
                                        <p:tgtEl>
                                          <p:spTgt spid="3">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22ADD-3106-E40C-013C-224777C2F59C}"/>
              </a:ext>
            </a:extLst>
          </p:cNvPr>
          <p:cNvSpPr>
            <a:spLocks noGrp="1"/>
          </p:cNvSpPr>
          <p:nvPr>
            <p:ph type="title"/>
          </p:nvPr>
        </p:nvSpPr>
        <p:spPr/>
        <p:txBody>
          <a:bodyPr/>
          <a:lstStyle/>
          <a:p>
            <a:r>
              <a:rPr lang="en-US" dirty="0"/>
              <a:t>Case Study #5</a:t>
            </a:r>
          </a:p>
        </p:txBody>
      </p:sp>
      <p:sp>
        <p:nvSpPr>
          <p:cNvPr id="3" name="Content Placeholder 2">
            <a:extLst>
              <a:ext uri="{FF2B5EF4-FFF2-40B4-BE49-F238E27FC236}">
                <a16:creationId xmlns:a16="http://schemas.microsoft.com/office/drawing/2014/main" id="{0899E6C7-F56A-0283-46FE-06869E946BDE}"/>
              </a:ext>
            </a:extLst>
          </p:cNvPr>
          <p:cNvSpPr>
            <a:spLocks noGrp="1"/>
          </p:cNvSpPr>
          <p:nvPr>
            <p:ph idx="1"/>
          </p:nvPr>
        </p:nvSpPr>
        <p:spPr/>
        <p:txBody>
          <a:bodyPr>
            <a:normAutofit/>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The protocol describes a randomized, double-blind, placebo controlled trial that will be conducted in 250 healthy adolescents ages 10-13.  The primary aim of the study is to determine the effect of soluble corn fiber (SCF) supplementation for 1 year on bone metabolism in growing adolescents vs. controls.  Enrolled participants will be assigned to one of four intervention groups:  SCF alone, SCF + calcium, placebo, or placebo + calcium.  Bone mass will be evaluated at baseline, 6 months and 12 months via DXA bone density scans, and biomarkers and fecal microbiome will be assessed at baseline and 12 months. </a:t>
            </a:r>
            <a:endParaRPr lang="en-US" dirty="0"/>
          </a:p>
        </p:txBody>
      </p:sp>
    </p:spTree>
    <p:extLst>
      <p:ext uri="{BB962C8B-B14F-4D97-AF65-F5344CB8AC3E}">
        <p14:creationId xmlns:p14="http://schemas.microsoft.com/office/powerpoint/2010/main" val="424064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2556F-D3D1-56C8-3C54-A19B6CFCF211}"/>
              </a:ext>
            </a:extLst>
          </p:cNvPr>
          <p:cNvSpPr>
            <a:spLocks noGrp="1"/>
          </p:cNvSpPr>
          <p:nvPr>
            <p:ph type="title"/>
          </p:nvPr>
        </p:nvSpPr>
        <p:spPr/>
        <p:txBody>
          <a:bodyPr/>
          <a:lstStyle/>
          <a:p>
            <a:r>
              <a:rPr lang="en-US" dirty="0"/>
              <a:t>Case Study #5, </a:t>
            </a:r>
            <a:r>
              <a:rPr lang="en-US" dirty="0" err="1"/>
              <a:t>con’t</a:t>
            </a:r>
            <a:endParaRPr lang="en-US" dirty="0"/>
          </a:p>
        </p:txBody>
      </p:sp>
      <p:sp>
        <p:nvSpPr>
          <p:cNvPr id="3" name="Content Placeholder 2">
            <a:extLst>
              <a:ext uri="{FF2B5EF4-FFF2-40B4-BE49-F238E27FC236}">
                <a16:creationId xmlns:a16="http://schemas.microsoft.com/office/drawing/2014/main" id="{4B85FC16-78C2-97FF-DD2A-FCA5C14310DD}"/>
              </a:ext>
            </a:extLst>
          </p:cNvPr>
          <p:cNvSpPr>
            <a:spLocks noGrp="1"/>
          </p:cNvSpPr>
          <p:nvPr>
            <p:ph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Step 1: Does the study meet the definition of a clinical investigation? </a:t>
            </a:r>
          </a:p>
          <a:p>
            <a:pPr marL="365760" lvl="1">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the test articles?   </a:t>
            </a:r>
          </a:p>
          <a:p>
            <a:pPr marL="118872" lvl="1" indent="0">
              <a:lnSpc>
                <a:spcPct val="107000"/>
              </a:lnSpc>
              <a:spcBef>
                <a:spcPts val="0"/>
              </a:spcBef>
              <a:spcAft>
                <a:spcPts val="800"/>
              </a:spcAft>
              <a:buNone/>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Soluble corn fiber and calcium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Do the test articles meet the definition of a drug?  Are they intended for use in the diagnosis, cure, mitigation, treatment or prevention of disease?</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p>
            <a:pPr marL="210312" marR="0" indent="0">
              <a:lnSpc>
                <a:spcPct val="107000"/>
              </a:lnSpc>
              <a:spcBef>
                <a:spcPts val="0"/>
              </a:spcBef>
              <a:spcAft>
                <a:spcPts val="800"/>
              </a:spcAft>
              <a:buNone/>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FDA defines disease as “damage to an organ, part, structure, or system of the body such that it does not function properly, or a state of health leading to such </a:t>
            </a:r>
            <a:r>
              <a:rPr lang="en-US" sz="1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dysfunctioning</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except that disease resulting from essential nutrient deficiencies are not included in this definition.”</a:t>
            </a:r>
          </a:p>
          <a:p>
            <a:pPr marL="210312" marR="0" indent="0">
              <a:lnSpc>
                <a:spcPct val="107000"/>
              </a:lnSpc>
              <a:spcBef>
                <a:spcPts val="0"/>
              </a:spcBef>
              <a:spcAft>
                <a:spcPts val="800"/>
              </a:spcAft>
              <a:buNone/>
            </a:pPr>
            <a:r>
              <a:rPr lang="en-US" sz="1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Need more information from the study team to determine next steps.   </a:t>
            </a:r>
          </a:p>
          <a:p>
            <a:pPr marL="861822" lvl="1" indent="-285750">
              <a:lnSpc>
                <a:spcPct val="107000"/>
              </a:lnSpc>
              <a:spcBef>
                <a:spcPts val="0"/>
              </a:spcBef>
              <a:spcAft>
                <a:spcPts val="800"/>
              </a:spcAft>
              <a:buFont typeface="Arial" panose="020B0604020202020204" pitchFamily="34" charset="0"/>
              <a:buChar char="•"/>
            </a:pPr>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Soluble corn fiber–what is source and composition?  </a:t>
            </a:r>
          </a:p>
          <a:p>
            <a:pPr marL="861822" lvl="1" indent="-285750">
              <a:lnSpc>
                <a:spcPct val="107000"/>
              </a:lnSpc>
              <a:spcBef>
                <a:spcPts val="0"/>
              </a:spcBef>
              <a:spcAft>
                <a:spcPts val="800"/>
              </a:spcAft>
              <a:buFont typeface="Arial" panose="020B0604020202020204" pitchFamily="34" charset="0"/>
              <a:buChar char="•"/>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Is use of SCF intended to prevent loss of bone density—i.e. does SCF truly meet the definition of </a:t>
            </a:r>
            <a:r>
              <a:rPr lang="en-US" sz="14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drug? </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210312"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3040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CE3AD-2013-E40C-284C-ED0F886080E0}"/>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17281B28-6B2F-CF00-356A-38640649B698}"/>
              </a:ext>
            </a:extLst>
          </p:cNvPr>
          <p:cNvSpPr>
            <a:spLocks noGrp="1"/>
          </p:cNvSpPr>
          <p:nvPr>
            <p:ph idx="1"/>
          </p:nvPr>
        </p:nvSpPr>
        <p:spPr/>
        <p:txBody>
          <a:bodyPr/>
          <a:lstStyle/>
          <a:p>
            <a:r>
              <a:rPr lang="en-US" dirty="0">
                <a:hlinkClick r:id="rId2"/>
              </a:rPr>
              <a:t>IRB Responsibilities for Reviewing the Qualifications of Investigators, Adequacy of Research Sites, and the Determination of Whether an IND/IDE is Needed | FDA</a:t>
            </a:r>
            <a:endParaRPr lang="en-US" dirty="0"/>
          </a:p>
          <a:p>
            <a:r>
              <a:rPr lang="en-US" dirty="0">
                <a:hlinkClick r:id="rId3"/>
              </a:rPr>
              <a:t>Investigational New Drug Applications (INDs) — Determining Whether Human Research Studies Can Be Conducted Without an IND (fda.gov)</a:t>
            </a:r>
            <a:endParaRPr lang="en-US" dirty="0"/>
          </a:p>
          <a:p>
            <a:r>
              <a:rPr lang="en-US" dirty="0" err="1">
                <a:hlinkClick r:id="rId4"/>
              </a:rPr>
              <a:t>eCFR</a:t>
            </a:r>
            <a:r>
              <a:rPr lang="en-US" dirty="0">
                <a:hlinkClick r:id="rId4"/>
              </a:rPr>
              <a:t> :: 21 CFR Part 312 -- Investigational New Drug Application</a:t>
            </a:r>
            <a:endParaRPr lang="en-US" dirty="0"/>
          </a:p>
        </p:txBody>
      </p:sp>
    </p:spTree>
    <p:extLst>
      <p:ext uri="{BB962C8B-B14F-4D97-AF65-F5344CB8AC3E}">
        <p14:creationId xmlns:p14="http://schemas.microsoft.com/office/powerpoint/2010/main" val="3016196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F9940-FC13-A6DF-8063-480163937ADE}"/>
              </a:ext>
            </a:extLst>
          </p:cNvPr>
          <p:cNvSpPr>
            <a:spLocks noGrp="1"/>
          </p:cNvSpPr>
          <p:nvPr>
            <p:ph type="title"/>
          </p:nvPr>
        </p:nvSpPr>
        <p:spPr/>
        <p:txBody>
          <a:bodyPr/>
          <a:lstStyle/>
          <a:p>
            <a:r>
              <a:rPr lang="en-US" dirty="0"/>
              <a:t>Human Subject</a:t>
            </a:r>
          </a:p>
        </p:txBody>
      </p:sp>
      <p:sp>
        <p:nvSpPr>
          <p:cNvPr id="3" name="Content Placeholder 2">
            <a:extLst>
              <a:ext uri="{FF2B5EF4-FFF2-40B4-BE49-F238E27FC236}">
                <a16:creationId xmlns:a16="http://schemas.microsoft.com/office/drawing/2014/main" id="{CDBDABFE-6789-7801-E07B-B3A0737C52CE}"/>
              </a:ext>
            </a:extLst>
          </p:cNvPr>
          <p:cNvSpPr>
            <a:spLocks noGrp="1"/>
          </p:cNvSpPr>
          <p:nvPr>
            <p:ph idx="1"/>
          </p:nvPr>
        </p:nvSpPr>
        <p:spPr/>
        <p:txBody>
          <a:bodyPr/>
          <a:lstStyle/>
          <a:p>
            <a:r>
              <a:rPr lang="en-US" b="0" i="1" dirty="0">
                <a:solidFill>
                  <a:srgbClr val="333333"/>
                </a:solidFill>
                <a:effectLst/>
              </a:rPr>
              <a:t>"Human subject" </a:t>
            </a:r>
            <a:r>
              <a:rPr lang="en-US" b="0" i="0" dirty="0">
                <a:solidFill>
                  <a:srgbClr val="333333"/>
                </a:solidFill>
                <a:effectLst/>
              </a:rPr>
              <a:t>means an individual who is or becomes a participant in research, either as a recipient of the test article or as a control. A subject may be either a healthy individual or a patient.</a:t>
            </a:r>
          </a:p>
          <a:p>
            <a:pPr lvl="1"/>
            <a:r>
              <a:rPr lang="en-US" dirty="0">
                <a:solidFill>
                  <a:srgbClr val="333333"/>
                </a:solidFill>
              </a:rPr>
              <a:t>[NOTE] Follow up from previous presentation re: the definition of human subject to include human biological material:  </a:t>
            </a:r>
          </a:p>
          <a:p>
            <a:pPr lvl="2"/>
            <a:r>
              <a:rPr lang="en-US" b="1" i="1" dirty="0">
                <a:effectLst/>
              </a:rPr>
              <a:t>Subject</a:t>
            </a:r>
            <a:r>
              <a:rPr lang="en-US" dirty="0"/>
              <a:t> means a human who participates in an investigation, either as an individual on whom </a:t>
            </a:r>
            <a:r>
              <a:rPr lang="en-US" dirty="0">
                <a:solidFill>
                  <a:srgbClr val="C00000"/>
                </a:solidFill>
              </a:rPr>
              <a:t>or on whose specimen an investigational device is used or as a control</a:t>
            </a:r>
            <a:r>
              <a:rPr lang="en-US" dirty="0"/>
              <a:t>. A subject may be in normal health or may have a medical condition or disease [see 21 CFR 812.3(p)]</a:t>
            </a:r>
          </a:p>
        </p:txBody>
      </p:sp>
    </p:spTree>
    <p:extLst>
      <p:ext uri="{BB962C8B-B14F-4D97-AF65-F5344CB8AC3E}">
        <p14:creationId xmlns:p14="http://schemas.microsoft.com/office/powerpoint/2010/main" val="1345813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96AD-5E84-BD82-F840-E3A91F9327CF}"/>
              </a:ext>
            </a:extLst>
          </p:cNvPr>
          <p:cNvSpPr>
            <a:spLocks noGrp="1"/>
          </p:cNvSpPr>
          <p:nvPr>
            <p:ph type="title"/>
          </p:nvPr>
        </p:nvSpPr>
        <p:spPr/>
        <p:txBody>
          <a:bodyPr/>
          <a:lstStyle/>
          <a:p>
            <a:r>
              <a:rPr lang="en-US" dirty="0"/>
              <a:t>Test Article</a:t>
            </a:r>
          </a:p>
        </p:txBody>
      </p:sp>
      <p:sp>
        <p:nvSpPr>
          <p:cNvPr id="3" name="Content Placeholder 2">
            <a:extLst>
              <a:ext uri="{FF2B5EF4-FFF2-40B4-BE49-F238E27FC236}">
                <a16:creationId xmlns:a16="http://schemas.microsoft.com/office/drawing/2014/main" id="{B617AD62-CAD8-B3D9-9DCA-15AFD24EE387}"/>
              </a:ext>
            </a:extLst>
          </p:cNvPr>
          <p:cNvSpPr>
            <a:spLocks noGrp="1"/>
          </p:cNvSpPr>
          <p:nvPr>
            <p:ph idx="1"/>
          </p:nvPr>
        </p:nvSpPr>
        <p:spPr/>
        <p:txBody>
          <a:bodyPr>
            <a:normAutofit lnSpcReduction="10000"/>
          </a:bodyPr>
          <a:lstStyle/>
          <a:p>
            <a:r>
              <a:rPr lang="en-US" dirty="0"/>
              <a:t>Any drug (including biological product), medical device, human food additive, color additive, electronic product, or any other article subject to regulation under the FD&amp;C Act or PHS</a:t>
            </a:r>
          </a:p>
          <a:p>
            <a:r>
              <a:rPr lang="en-US" dirty="0"/>
              <a:t>Decision path:</a:t>
            </a:r>
          </a:p>
          <a:p>
            <a:pPr lvl="1"/>
            <a:r>
              <a:rPr lang="en-US" dirty="0"/>
              <a:t>Does the research involve the study of any of the following products, regardless of FDA approval status:</a:t>
            </a:r>
          </a:p>
          <a:p>
            <a:pPr lvl="2"/>
            <a:r>
              <a:rPr lang="en-US" dirty="0"/>
              <a:t>Drugs</a:t>
            </a:r>
          </a:p>
          <a:p>
            <a:pPr lvl="2"/>
            <a:r>
              <a:rPr lang="en-US" dirty="0"/>
              <a:t>Biological products</a:t>
            </a:r>
          </a:p>
          <a:p>
            <a:pPr lvl="2"/>
            <a:r>
              <a:rPr lang="en-US" dirty="0"/>
              <a:t>Dietary supplements</a:t>
            </a:r>
          </a:p>
          <a:p>
            <a:pPr lvl="2"/>
            <a:r>
              <a:rPr lang="en-US" dirty="0"/>
              <a:t>Foods</a:t>
            </a:r>
          </a:p>
          <a:p>
            <a:pPr lvl="2"/>
            <a:r>
              <a:rPr lang="en-US" dirty="0"/>
              <a:t>Cosmetics</a:t>
            </a:r>
          </a:p>
          <a:p>
            <a:pPr lvl="2"/>
            <a:r>
              <a:rPr lang="en-US" dirty="0"/>
              <a:t>Medical Devices (will be discussed separately)</a:t>
            </a:r>
          </a:p>
        </p:txBody>
      </p:sp>
    </p:spTree>
    <p:extLst>
      <p:ext uri="{BB962C8B-B14F-4D97-AF65-F5344CB8AC3E}">
        <p14:creationId xmlns:p14="http://schemas.microsoft.com/office/powerpoint/2010/main" val="4150351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F76A5-3486-820D-3BE5-B9F3D603F889}"/>
              </a:ext>
            </a:extLst>
          </p:cNvPr>
          <p:cNvSpPr>
            <a:spLocks noGrp="1"/>
          </p:cNvSpPr>
          <p:nvPr>
            <p:ph type="title"/>
          </p:nvPr>
        </p:nvSpPr>
        <p:spPr/>
        <p:txBody>
          <a:bodyPr/>
          <a:lstStyle/>
          <a:p>
            <a:r>
              <a:rPr lang="en-US" dirty="0"/>
              <a:t>Applying these definitions</a:t>
            </a:r>
          </a:p>
        </p:txBody>
      </p:sp>
      <p:sp>
        <p:nvSpPr>
          <p:cNvPr id="3" name="Content Placeholder 2">
            <a:extLst>
              <a:ext uri="{FF2B5EF4-FFF2-40B4-BE49-F238E27FC236}">
                <a16:creationId xmlns:a16="http://schemas.microsoft.com/office/drawing/2014/main" id="{D522D079-1D19-0D93-2E47-181F5ECF38BA}"/>
              </a:ext>
            </a:extLst>
          </p:cNvPr>
          <p:cNvSpPr>
            <a:spLocks noGrp="1"/>
          </p:cNvSpPr>
          <p:nvPr>
            <p:ph idx="1"/>
          </p:nvPr>
        </p:nvSpPr>
        <p:spPr>
          <a:xfrm>
            <a:off x="1903413" y="1600200"/>
            <a:ext cx="9472824" cy="4953000"/>
          </a:xfrm>
        </p:spPr>
        <p:txBody>
          <a:bodyPr>
            <a:normAutofit fontScale="77500" lnSpcReduction="20000"/>
          </a:bodyPr>
          <a:lstStyle/>
          <a:p>
            <a:r>
              <a:rPr lang="en-US" dirty="0"/>
              <a:t>To determine if ‘FDA-regulated:’</a:t>
            </a:r>
          </a:p>
          <a:p>
            <a:pPr lvl="1"/>
            <a:r>
              <a:rPr lang="en-US" dirty="0"/>
              <a:t>Does the research involve the study of a drug, biologic or device for which administration is dictated by the protocol; or</a:t>
            </a:r>
          </a:p>
          <a:p>
            <a:pPr lvl="1"/>
            <a:r>
              <a:rPr lang="en-US" dirty="0"/>
              <a:t>Will the data be reported to FDA</a:t>
            </a:r>
          </a:p>
          <a:p>
            <a:pPr marL="365760" lvl="1" indent="0">
              <a:buNone/>
            </a:pPr>
            <a:endParaRPr lang="en-US" dirty="0"/>
          </a:p>
          <a:p>
            <a:pPr marL="365760" lvl="1" indent="0">
              <a:buNone/>
            </a:pPr>
            <a:r>
              <a:rPr lang="en-US" dirty="0"/>
              <a:t>*If EITHER is ‘yes,’ then FDA-regulated.  FDA-regulated means the following (refer to SOP on FDA-Regulated Research):</a:t>
            </a:r>
          </a:p>
          <a:p>
            <a:pPr lvl="2"/>
            <a:r>
              <a:rPr lang="en-US" dirty="0"/>
              <a:t>Ensure the study is marked as such in IRBIS</a:t>
            </a:r>
          </a:p>
          <a:p>
            <a:pPr lvl="2"/>
            <a:r>
              <a:rPr lang="en-US" dirty="0"/>
              <a:t>May require registration on clinicaltrials.gov</a:t>
            </a:r>
          </a:p>
          <a:p>
            <a:pPr lvl="2"/>
            <a:r>
              <a:rPr lang="en-US" dirty="0"/>
              <a:t>May require use of Investigational Drug Services</a:t>
            </a:r>
          </a:p>
          <a:p>
            <a:pPr lvl="2"/>
            <a:r>
              <a:rPr lang="en-US" dirty="0"/>
              <a:t>May invoke GCP training requirements for study team</a:t>
            </a:r>
          </a:p>
          <a:p>
            <a:pPr lvl="2"/>
            <a:r>
              <a:rPr lang="en-US" dirty="0"/>
              <a:t>May invoke specific FDA data/sample retention requirements</a:t>
            </a:r>
          </a:p>
          <a:p>
            <a:pPr lvl="2"/>
            <a:r>
              <a:rPr lang="en-US" dirty="0"/>
              <a:t>May invoke specific FDA reporting requirements</a:t>
            </a:r>
          </a:p>
          <a:p>
            <a:pPr lvl="2"/>
            <a:r>
              <a:rPr lang="en-US" dirty="0"/>
              <a:t>May require a specific IRB determination</a:t>
            </a:r>
          </a:p>
          <a:p>
            <a:pPr lvl="2"/>
            <a:r>
              <a:rPr lang="en-US" dirty="0"/>
              <a:t>Requires applying the appropriate FDA regulations to project</a:t>
            </a:r>
          </a:p>
          <a:p>
            <a:pPr marL="731520" lvl="2" indent="0">
              <a:buNone/>
            </a:pPr>
            <a:endParaRPr lang="en-US" dirty="0"/>
          </a:p>
          <a:p>
            <a:pPr marL="1097280" lvl="3" indent="0">
              <a:buNone/>
            </a:pPr>
            <a:endParaRPr lang="en-US" dirty="0"/>
          </a:p>
          <a:p>
            <a:pPr marL="0" lvl="3" indent="0">
              <a:buNone/>
            </a:pPr>
            <a:r>
              <a:rPr lang="en-US" dirty="0"/>
              <a:t>*Keep in mind the 21 CFR 312 definition of a clinical investigation:  </a:t>
            </a:r>
            <a:r>
              <a:rPr lang="en-US" i="1" dirty="0"/>
              <a:t>any experiment in which a drug is administered or dispensed to, or used involving, one or more human subjects. For the purposes of this part, an experiment is any use of a drug except for the use of a marketed drug in the course of medical practice.</a:t>
            </a:r>
            <a:r>
              <a:rPr lang="en-US" dirty="0"/>
              <a:t>	</a:t>
            </a:r>
          </a:p>
        </p:txBody>
      </p:sp>
    </p:spTree>
    <p:extLst>
      <p:ext uri="{BB962C8B-B14F-4D97-AF65-F5344CB8AC3E}">
        <p14:creationId xmlns:p14="http://schemas.microsoft.com/office/powerpoint/2010/main" val="49713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DE576-1DAA-69BD-D120-2818CB6DFD5E}"/>
              </a:ext>
            </a:extLst>
          </p:cNvPr>
          <p:cNvSpPr>
            <a:spLocks noGrp="1"/>
          </p:cNvSpPr>
          <p:nvPr>
            <p:ph type="title"/>
          </p:nvPr>
        </p:nvSpPr>
        <p:spPr/>
        <p:txBody>
          <a:bodyPr/>
          <a:lstStyle/>
          <a:p>
            <a:r>
              <a:rPr lang="en-US" dirty="0"/>
              <a:t>Decision pathways – determining if the drug regulations apply</a:t>
            </a:r>
          </a:p>
        </p:txBody>
      </p:sp>
      <p:sp>
        <p:nvSpPr>
          <p:cNvPr id="3" name="Text Placeholder 2">
            <a:extLst>
              <a:ext uri="{FF2B5EF4-FFF2-40B4-BE49-F238E27FC236}">
                <a16:creationId xmlns:a16="http://schemas.microsoft.com/office/drawing/2014/main" id="{EC261AF8-00B2-CEDD-769A-43D5F3666AB5}"/>
              </a:ext>
            </a:extLst>
          </p:cNvPr>
          <p:cNvSpPr>
            <a:spLocks noGrp="1"/>
          </p:cNvSpPr>
          <p:nvPr>
            <p:ph type="body" idx="1"/>
          </p:nvPr>
        </p:nvSpPr>
        <p:spPr/>
        <p:txBody>
          <a:bodyPr>
            <a:normAutofit fontScale="70000" lnSpcReduction="20000"/>
          </a:bodyPr>
          <a:lstStyle/>
          <a:p>
            <a:endParaRPr lang="en-US" dirty="0"/>
          </a:p>
          <a:p>
            <a:pPr marL="571500" indent="-571500">
              <a:buAutoNum type="romanUcPeriod"/>
            </a:pPr>
            <a:r>
              <a:rPr lang="en-US" dirty="0"/>
              <a:t>Drugs and biological products</a:t>
            </a:r>
          </a:p>
          <a:p>
            <a:pPr marL="571500" indent="-571500">
              <a:buAutoNum type="romanUcPeriod"/>
            </a:pPr>
            <a:r>
              <a:rPr lang="en-US" dirty="0"/>
              <a:t>Dietary supplements</a:t>
            </a:r>
          </a:p>
          <a:p>
            <a:pPr marL="571500" indent="-571500">
              <a:buAutoNum type="romanUcPeriod"/>
            </a:pPr>
            <a:r>
              <a:rPr lang="en-US" dirty="0"/>
              <a:t>Food and cosmetics</a:t>
            </a:r>
          </a:p>
        </p:txBody>
      </p:sp>
    </p:spTree>
    <p:extLst>
      <p:ext uri="{BB962C8B-B14F-4D97-AF65-F5344CB8AC3E}">
        <p14:creationId xmlns:p14="http://schemas.microsoft.com/office/powerpoint/2010/main" val="293427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96AD-5E84-BD82-F840-E3A91F9327CF}"/>
              </a:ext>
            </a:extLst>
          </p:cNvPr>
          <p:cNvSpPr>
            <a:spLocks noGrp="1"/>
          </p:cNvSpPr>
          <p:nvPr>
            <p:ph type="title"/>
          </p:nvPr>
        </p:nvSpPr>
        <p:spPr/>
        <p:txBody>
          <a:bodyPr/>
          <a:lstStyle/>
          <a:p>
            <a:r>
              <a:rPr lang="en-US" dirty="0"/>
              <a:t>Decision Pathway</a:t>
            </a:r>
          </a:p>
        </p:txBody>
      </p:sp>
      <p:sp>
        <p:nvSpPr>
          <p:cNvPr id="3" name="Content Placeholder 2">
            <a:extLst>
              <a:ext uri="{FF2B5EF4-FFF2-40B4-BE49-F238E27FC236}">
                <a16:creationId xmlns:a16="http://schemas.microsoft.com/office/drawing/2014/main" id="{B617AD62-CAD8-B3D9-9DCA-15AFD24EE387}"/>
              </a:ext>
            </a:extLst>
          </p:cNvPr>
          <p:cNvSpPr>
            <a:spLocks noGrp="1"/>
          </p:cNvSpPr>
          <p:nvPr>
            <p:ph idx="1"/>
          </p:nvPr>
        </p:nvSpPr>
        <p:spPr>
          <a:xfrm>
            <a:off x="1903413" y="1417637"/>
            <a:ext cx="9472824" cy="5262563"/>
          </a:xfrm>
        </p:spPr>
        <p:txBody>
          <a:bodyPr>
            <a:normAutofit fontScale="77500" lnSpcReduction="20000"/>
          </a:bodyPr>
          <a:lstStyle/>
          <a:p>
            <a:pPr marL="571500" indent="-571500">
              <a:buFont typeface="+mj-lt"/>
              <a:buAutoNum type="romanUcPeriod"/>
            </a:pPr>
            <a:r>
              <a:rPr lang="en-US" dirty="0"/>
              <a:t>If </a:t>
            </a:r>
            <a:r>
              <a:rPr lang="en-US" u="sng" dirty="0"/>
              <a:t>Drug</a:t>
            </a:r>
            <a:r>
              <a:rPr lang="en-US" dirty="0"/>
              <a:t> or </a:t>
            </a:r>
            <a:r>
              <a:rPr lang="en-US" u="sng" dirty="0"/>
              <a:t>Biological Product</a:t>
            </a:r>
            <a:r>
              <a:rPr lang="en-US" dirty="0"/>
              <a:t>:</a:t>
            </a:r>
          </a:p>
          <a:p>
            <a:pPr marL="880110" lvl="1" indent="-514350">
              <a:buFont typeface="+mj-lt"/>
              <a:buAutoNum type="alphaUcPeriod"/>
            </a:pPr>
            <a:r>
              <a:rPr lang="en-US" dirty="0"/>
              <a:t>Studies of drugs with an IND or existing IND exemption* (unapproved drugs)</a:t>
            </a:r>
          </a:p>
          <a:p>
            <a:pPr marL="880110" lvl="1" indent="-514350">
              <a:buFont typeface="+mj-lt"/>
              <a:buAutoNum type="alphaUcPeriod" startAt="2"/>
            </a:pPr>
            <a:r>
              <a:rPr lang="en-US" dirty="0">
                <a:sym typeface="Wingdings" panose="05000000000000000000" pitchFamily="2" charset="2"/>
              </a:rPr>
              <a:t>Studies of drugs intended solely for </a:t>
            </a:r>
            <a:r>
              <a:rPr lang="en-US" i="1" dirty="0">
                <a:sym typeface="Wingdings" panose="05000000000000000000" pitchFamily="2" charset="2"/>
              </a:rPr>
              <a:t>in vitro </a:t>
            </a:r>
            <a:r>
              <a:rPr lang="en-US" dirty="0">
                <a:sym typeface="Wingdings" panose="05000000000000000000" pitchFamily="2" charset="2"/>
              </a:rPr>
              <a:t>or animal testing* (this is rare) - obtain justification from the investigator for IND exemption (</a:t>
            </a:r>
            <a:r>
              <a:rPr lang="en-US" dirty="0" err="1">
                <a:hlinkClick r:id="rId2"/>
              </a:rPr>
              <a:t>eCFR</a:t>
            </a:r>
            <a:r>
              <a:rPr lang="en-US" dirty="0">
                <a:hlinkClick r:id="rId2"/>
              </a:rPr>
              <a:t> :: 21 CFR 312.160 -- Drugs for investigational use in laboratory research animals or in vitro tests.</a:t>
            </a:r>
            <a:r>
              <a:rPr lang="en-US" dirty="0"/>
              <a:t>)</a:t>
            </a:r>
            <a:endParaRPr lang="en-US" dirty="0">
              <a:sym typeface="Wingdings" panose="05000000000000000000" pitchFamily="2" charset="2"/>
            </a:endParaRPr>
          </a:p>
          <a:p>
            <a:pPr marL="880110" lvl="1" indent="-514350">
              <a:buFont typeface="+mj-lt"/>
              <a:buAutoNum type="alphaUcPeriod" startAt="2"/>
            </a:pPr>
            <a:r>
              <a:rPr lang="en-US" dirty="0">
                <a:sym typeface="Wingdings" panose="05000000000000000000" pitchFamily="2" charset="2"/>
              </a:rPr>
              <a:t>Bioavailability or Bioequivalence studies* (this is rare) – obtain justification from the investigator for IND exemption (</a:t>
            </a:r>
            <a:r>
              <a:rPr lang="en-US" dirty="0">
                <a:hlinkClick r:id="rId3"/>
              </a:rPr>
              <a:t>Federal Register :: Bioavailability and Bioequivalence Requirements; Abbreviated Applications; Final Rule</a:t>
            </a:r>
            <a:r>
              <a:rPr lang="en-US" dirty="0">
                <a:sym typeface="Wingdings" panose="05000000000000000000" pitchFamily="2" charset="2"/>
              </a:rPr>
              <a:t>)</a:t>
            </a:r>
          </a:p>
          <a:p>
            <a:pPr marL="880110" lvl="1" indent="-514350">
              <a:buFont typeface="+mj-lt"/>
              <a:buAutoNum type="alphaUcPeriod" startAt="2"/>
            </a:pPr>
            <a:r>
              <a:rPr lang="en-US" dirty="0">
                <a:sym typeface="Wingdings" panose="05000000000000000000" pitchFamily="2" charset="2"/>
              </a:rPr>
              <a:t>Radioactive isotopes* (this is rare) – obtain justification from the investigator that the project qualifies as basic research not intended for immediate therapeutic, diagnostic, or similar purposes, or otherwise to determine the safety and efficacy of the product (</a:t>
            </a:r>
            <a:r>
              <a:rPr lang="en-US" dirty="0">
                <a:hlinkClick r:id="rId4"/>
              </a:rPr>
              <a:t>Radioactive Drug Research Committee (RDRC) Program | FDA</a:t>
            </a:r>
            <a:r>
              <a:rPr lang="en-US" dirty="0"/>
              <a:t>) – these drugs are generally recognized as safe and effective and IND requirements do not apply</a:t>
            </a:r>
          </a:p>
          <a:p>
            <a:pPr marL="880110" lvl="1" indent="-514350">
              <a:buFont typeface="+mj-lt"/>
              <a:buAutoNum type="alphaUcPeriod" startAt="2"/>
            </a:pPr>
            <a:r>
              <a:rPr lang="en-US" dirty="0">
                <a:sym typeface="Wingdings" panose="05000000000000000000" pitchFamily="2" charset="2"/>
              </a:rPr>
              <a:t>Cold isotopes* (this is rare) – provide justification that the research is intended to obtain basic information regarding the metabolism (including kinetics, distribution, and localization) of a drug labeled with a cold isotope or regarding human physiology, pathophysiology, or biochemistry (</a:t>
            </a:r>
            <a:r>
              <a:rPr lang="en-US" dirty="0">
                <a:hlinkClick r:id="rId5"/>
              </a:rPr>
              <a:t>Investigational New Drug Applications (INDs) — Determining Whether Human Research Studies Can Be Conducted Without an IND (fda.gov)</a:t>
            </a:r>
            <a:r>
              <a:rPr lang="en-US" dirty="0"/>
              <a:t>) – FDA using enforcement discretion</a:t>
            </a:r>
          </a:p>
          <a:p>
            <a:pPr marL="365760" lvl="1" indent="0">
              <a:buNone/>
            </a:pPr>
            <a:endParaRPr lang="en-US" dirty="0"/>
          </a:p>
          <a:p>
            <a:pPr marL="60325" lvl="1" indent="0">
              <a:buNone/>
            </a:pPr>
            <a:r>
              <a:rPr lang="en-US" sz="1700" dirty="0">
                <a:sym typeface="Wingdings" panose="05000000000000000000" pitchFamily="2" charset="2"/>
              </a:rPr>
              <a:t>*These project should be considered FDA-regulated; obtain documentation from the investigator (may include IND Exemption Checklist) and the IRB must consider the justification and document the review</a:t>
            </a:r>
          </a:p>
          <a:p>
            <a:pPr marL="60325" lvl="1" indent="0">
              <a:buNone/>
            </a:pPr>
            <a:endParaRPr lang="en-US" dirty="0">
              <a:sym typeface="Wingdings" panose="05000000000000000000" pitchFamily="2" charset="2"/>
            </a:endParaRPr>
          </a:p>
          <a:p>
            <a:pPr marL="880110" lvl="1" indent="-514350">
              <a:buFont typeface="+mj-lt"/>
              <a:buAutoNum type="alphaUcPeriod"/>
            </a:pPr>
            <a:endParaRPr lang="en-US" dirty="0">
              <a:sym typeface="Wingdings" panose="05000000000000000000" pitchFamily="2" charset="2"/>
            </a:endParaRPr>
          </a:p>
          <a:p>
            <a:pPr marL="822960" lvl="1" indent="-457200">
              <a:buFont typeface="+mj-lt"/>
              <a:buAutoNum type="alphaUcPeriod"/>
            </a:pPr>
            <a:endParaRPr lang="en-US" dirty="0">
              <a:sym typeface="Wingdings" panose="05000000000000000000" pitchFamily="2" charset="2"/>
            </a:endParaRPr>
          </a:p>
          <a:p>
            <a:pPr lvl="1"/>
            <a:endParaRPr lang="en-US" dirty="0"/>
          </a:p>
          <a:p>
            <a:pPr lvl="1"/>
            <a:endParaRPr lang="en-US" dirty="0"/>
          </a:p>
        </p:txBody>
      </p:sp>
    </p:spTree>
    <p:extLst>
      <p:ext uri="{BB962C8B-B14F-4D97-AF65-F5344CB8AC3E}">
        <p14:creationId xmlns:p14="http://schemas.microsoft.com/office/powerpoint/2010/main" val="1607745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harmacy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Pharmacy design slides.potx" id="{BDD4D5A3-0C20-4887-95F2-BFAB47634035}" vid="{397845B7-7EB0-4CC3-ABEB-6754AD0875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Pharmacy design slides</Template>
  <TotalTime>2150</TotalTime>
  <Words>5139</Words>
  <Application>Microsoft Office PowerPoint</Application>
  <PresentationFormat>Custom</PresentationFormat>
  <Paragraphs>341</Paragraphs>
  <Slides>47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vt:lpstr>
      <vt:lpstr>Calibri</vt:lpstr>
      <vt:lpstr>Euphemia</vt:lpstr>
      <vt:lpstr>Franklin Gothic Book</vt:lpstr>
      <vt:lpstr>Georgia</vt:lpstr>
      <vt:lpstr>Segoe UI</vt:lpstr>
      <vt:lpstr>Source Sans Pro</vt:lpstr>
      <vt:lpstr>Pharmacy design template</vt:lpstr>
      <vt:lpstr>The FDA and the IRB</vt:lpstr>
      <vt:lpstr>Agenda/Topics</vt:lpstr>
      <vt:lpstr>Review</vt:lpstr>
      <vt:lpstr>Clinical Investigations</vt:lpstr>
      <vt:lpstr>Human Subject</vt:lpstr>
      <vt:lpstr>Test Article</vt:lpstr>
      <vt:lpstr>Applying these definitions</vt:lpstr>
      <vt:lpstr>Decision pathways – determining if the drug regulations apply</vt:lpstr>
      <vt:lpstr>Decision Pathway</vt:lpstr>
      <vt:lpstr>Decision  </vt:lpstr>
      <vt:lpstr>Dietary Supplements</vt:lpstr>
      <vt:lpstr>Food and Cosmetics</vt:lpstr>
      <vt:lpstr>IND Considerations</vt:lpstr>
      <vt:lpstr>Drug Studies and INDs  ‘IND Considerations’</vt:lpstr>
      <vt:lpstr>1.  Requires an IND </vt:lpstr>
      <vt:lpstr>2. IND Exemptions</vt:lpstr>
      <vt:lpstr>2. IND Exemptions, con’t</vt:lpstr>
      <vt:lpstr>3.  Not Subject to IND Requirements</vt:lpstr>
      <vt:lpstr>IRB – Role and Determinations</vt:lpstr>
      <vt:lpstr>Special Topics</vt:lpstr>
      <vt:lpstr>Expedited Category 1</vt:lpstr>
      <vt:lpstr>Expedited Category 1</vt:lpstr>
      <vt:lpstr>Expedited Category 1, con’t</vt:lpstr>
      <vt:lpstr>International Research</vt:lpstr>
      <vt:lpstr>International Research</vt:lpstr>
      <vt:lpstr>International Research, con’t</vt:lpstr>
      <vt:lpstr>Standard of Care</vt:lpstr>
      <vt:lpstr>Standard of Care (SOC)</vt:lpstr>
      <vt:lpstr>Studies utilizing existing/retrospective data</vt:lpstr>
      <vt:lpstr>Studies utilizing retrospective/existing data</vt:lpstr>
      <vt:lpstr>Case Studies</vt:lpstr>
      <vt:lpstr>Case Study #1</vt:lpstr>
      <vt:lpstr>Case Study #1, con’t</vt:lpstr>
      <vt:lpstr>Case Study #1, con’t</vt:lpstr>
      <vt:lpstr>Case Study #2</vt:lpstr>
      <vt:lpstr>Case Study #2, con’t</vt:lpstr>
      <vt:lpstr>Case Study #2, con’t</vt:lpstr>
      <vt:lpstr>Case Study #3</vt:lpstr>
      <vt:lpstr>Case Study #3, con’t</vt:lpstr>
      <vt:lpstr>Case Study #3, con’t</vt:lpstr>
      <vt:lpstr>Case Study #3, con’t</vt:lpstr>
      <vt:lpstr>Case Study #3, con’t</vt:lpstr>
      <vt:lpstr>Case Study #4</vt:lpstr>
      <vt:lpstr>Case Study #4, con’t</vt:lpstr>
      <vt:lpstr>Case Study #5</vt:lpstr>
      <vt:lpstr>Case Study #5, con’t</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FDA and the IRB</dc:title>
  <dc:creator>Axe, Shawn</dc:creator>
  <cp:lastModifiedBy>Moore, Julie</cp:lastModifiedBy>
  <cp:revision>2</cp:revision>
  <dcterms:created xsi:type="dcterms:W3CDTF">2022-11-15T14:24:28Z</dcterms:created>
  <dcterms:modified xsi:type="dcterms:W3CDTF">2022-12-05T17:12:55Z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