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8"/>
  </p:notesMasterIdLst>
  <p:handoutMasterIdLst>
    <p:handoutMasterId r:id="rId59"/>
  </p:handoutMasterIdLst>
  <p:sldIdLst>
    <p:sldId id="257" r:id="rId2"/>
    <p:sldId id="258" r:id="rId3"/>
    <p:sldId id="261" r:id="rId4"/>
    <p:sldId id="259" r:id="rId5"/>
    <p:sldId id="260" r:id="rId6"/>
    <p:sldId id="262" r:id="rId7"/>
    <p:sldId id="266" r:id="rId8"/>
    <p:sldId id="293" r:id="rId9"/>
    <p:sldId id="294" r:id="rId10"/>
    <p:sldId id="295" r:id="rId11"/>
    <p:sldId id="296" r:id="rId12"/>
    <p:sldId id="263" r:id="rId13"/>
    <p:sldId id="265" r:id="rId14"/>
    <p:sldId id="272" r:id="rId15"/>
    <p:sldId id="267" r:id="rId16"/>
    <p:sldId id="268" r:id="rId17"/>
    <p:sldId id="269" r:id="rId18"/>
    <p:sldId id="270" r:id="rId19"/>
    <p:sldId id="271" r:id="rId20"/>
    <p:sldId id="300"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92" r:id="rId37"/>
    <p:sldId id="288" r:id="rId38"/>
    <p:sldId id="289" r:id="rId39"/>
    <p:sldId id="297" r:id="rId40"/>
    <p:sldId id="298" r:id="rId41"/>
    <p:sldId id="299" r:id="rId42"/>
    <p:sldId id="291" r:id="rId43"/>
    <p:sldId id="306" r:id="rId44"/>
    <p:sldId id="307" r:id="rId45"/>
    <p:sldId id="315" r:id="rId46"/>
    <p:sldId id="301" r:id="rId47"/>
    <p:sldId id="308" r:id="rId48"/>
    <p:sldId id="302" r:id="rId49"/>
    <p:sldId id="309" r:id="rId50"/>
    <p:sldId id="303" r:id="rId51"/>
    <p:sldId id="310" r:id="rId52"/>
    <p:sldId id="304" r:id="rId53"/>
    <p:sldId id="311" r:id="rId54"/>
    <p:sldId id="305" r:id="rId55"/>
    <p:sldId id="312" r:id="rId56"/>
    <p:sldId id="290" r:id="rId5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864" userDrawn="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92C2E6-DF8F-D728-4E18-D02A392E5D87}" name="Moore, Julie" initials="MJ" userId="S::julmoore@ad.unc.edu::3c98c15c-53ca-4b58-b284-8db1162d4c6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ABFCF23-3B69-468F-B69F-88F6DE6A72F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114" d="100"/>
          <a:sy n="114" d="100"/>
        </p:scale>
        <p:origin x="474" y="102"/>
      </p:cViewPr>
      <p:guideLst>
        <p:guide orient="horz" pos="2160"/>
        <p:guide orient="horz" pos="1008"/>
        <p:guide orient="horz" pos="3888"/>
        <p:guide orient="horz" pos="864"/>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25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8/10/relationships/authors" Targe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1/24/2023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1/24/2023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3295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2</a:t>
            </a:fld>
            <a:endParaRPr lang="en-US"/>
          </a:p>
        </p:txBody>
      </p:sp>
    </p:spTree>
    <p:extLst>
      <p:ext uri="{BB962C8B-B14F-4D97-AF65-F5344CB8AC3E}">
        <p14:creationId xmlns:p14="http://schemas.microsoft.com/office/powerpoint/2010/main" val="3635406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solidFill>
                  <a:schemeClr val="tx2">
                    <a:lumMod val="75000"/>
                  </a:schemeClr>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0BBE6BF-C811-45BB-8BA9-22EFF2B83FFA}" type="datetime1">
              <a:rPr lang="en-US" smtClean="0"/>
              <a:t>1/24/2023</a:t>
            </a:fld>
            <a:endParaRPr lang="en-US"/>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pic>
        <p:nvPicPr>
          <p:cNvPr id="55" name="Picture 2"/>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36" name="Rectangle 35"/>
          <p:cNvSpPr/>
          <p:nvPr userDrawn="1"/>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01147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Vertical Text Placeholder 2"/>
          <p:cNvSpPr>
            <a:spLocks noGrp="1"/>
          </p:cNvSpPr>
          <p:nvPr>
            <p:ph type="body" orient="vert" idx="1" hasCustomPrompt="1"/>
          </p:nvPr>
        </p:nvSpPr>
        <p:spPr/>
        <p:txBody>
          <a:bodyPr vert="eaVert"/>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42DF41C5-B5F2-469F-BA25-292CFCDAF6E0}" type="datetime1">
              <a:rPr lang="en-US" smtClean="0"/>
              <a:t>1/24/2023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3496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dirty="0"/>
          </a:p>
        </p:txBody>
      </p:sp>
      <p:sp>
        <p:nvSpPr>
          <p:cNvPr id="3" name="Vertical Text Placeholder 2"/>
          <p:cNvSpPr>
            <a:spLocks noGrp="1"/>
          </p:cNvSpPr>
          <p:nvPr>
            <p:ph type="body" orient="vert" idx="1" hasCustomPrompt="1"/>
          </p:nvPr>
        </p:nvSpPr>
        <p:spPr>
          <a:xfrm>
            <a:off x="1598613" y="685800"/>
            <a:ext cx="7848599" cy="5486400"/>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E69D85FE-5443-4629-8A1C-6F6EA57CBD60}" type="datetime1">
              <a:rPr lang="en-US" smtClean="0"/>
              <a:t>1/24/2023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8" name="Rectangle 7"/>
          <p:cNvSpPr/>
          <p:nvPr userDrawn="1"/>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284863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lvl1pPr>
              <a:defRPr>
                <a:solidFill>
                  <a:schemeClr val="tx1"/>
                </a:solidFill>
              </a:defRPr>
            </a:lvl1pPr>
          </a:lstStyle>
          <a:p>
            <a:fld id="{F39362CC-4597-4E8E-AFE5-237B3DA1FF07}" type="datetime1">
              <a:rPr lang="en-US" smtClean="0"/>
              <a:t>1/24/2023</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53219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19454" y="1600201"/>
            <a:ext cx="8283272" cy="2654064"/>
          </a:xfrm>
        </p:spPr>
        <p:txBody>
          <a:bodyPr anchor="b">
            <a:normAutofit/>
          </a:bodyPr>
          <a:lstStyle>
            <a:lvl1pPr algn="l">
              <a:defRPr sz="5400" b="0" cap="none" baseline="0">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19454"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E1F63988-78D4-46C4-B808-1786C6A42859}" type="datetime1">
              <a:rPr lang="en-US" smtClean="0"/>
              <a:t>1/24/2023</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pic>
        <p:nvPicPr>
          <p:cNvPr id="7"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
        <p:nvSpPr>
          <p:cNvPr id="9" name="Rectangle 8"/>
          <p:cNvSpPr/>
          <p:nvPr/>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12873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a:p>
        </p:txBody>
      </p:sp>
      <p:sp>
        <p:nvSpPr>
          <p:cNvPr id="3" name="Content Placeholder 2"/>
          <p:cNvSpPr>
            <a:spLocks noGrp="1"/>
          </p:cNvSpPr>
          <p:nvPr>
            <p:ph sz="half" idx="1" hasCustomPrompt="1"/>
          </p:nvPr>
        </p:nvSpPr>
        <p:spPr>
          <a:xfrm>
            <a:off x="1935496"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hasCustomPrompt="1"/>
          </p:nvPr>
        </p:nvSpPr>
        <p:spPr>
          <a:xfrm>
            <a:off x="6824328"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baseline="0"/>
            </a:lvl6pPr>
            <a:lvl7pPr>
              <a:defRPr sz="1800" baseline="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lvl1pPr>
              <a:defRPr>
                <a:solidFill>
                  <a:schemeClr val="tx1"/>
                </a:solidFill>
              </a:defRPr>
            </a:lvl1pPr>
          </a:lstStyle>
          <a:p>
            <a:fld id="{A482C1EE-CCC0-4F27-8918-BF938AC1419F}" type="datetime1">
              <a:rPr lang="en-US" smtClean="0"/>
              <a:t>1/24/2023</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5384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3413" y="177800"/>
            <a:ext cx="9472824" cy="1239837"/>
          </a:xfrm>
        </p:spPr>
        <p:txBody>
          <a:bodyPr/>
          <a:lstStyle>
            <a:lvl1pPr>
              <a:defRPr>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36615"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1936615" y="2514706"/>
            <a:ext cx="4572000" cy="3657493"/>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baseline="0"/>
            </a:lvl8pPr>
            <a:lvl9pPr>
              <a:defRPr sz="16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6824328"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6824328" y="2514600"/>
            <a:ext cx="4572000" cy="3655568"/>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lvl1pPr>
              <a:defRPr>
                <a:solidFill>
                  <a:schemeClr val="tx1"/>
                </a:solidFill>
              </a:defRPr>
            </a:lvl1pPr>
          </a:lstStyle>
          <a:p>
            <a:fld id="{B9A0C48B-9D86-4C33-9BD3-2929B1D74E3D}" type="datetime1">
              <a:rPr lang="en-US" smtClean="0"/>
              <a:t>1/24/2023</a:t>
            </a:fld>
            <a:endParaRPr lang="en-US"/>
          </a:p>
        </p:txBody>
      </p:sp>
      <p:sp>
        <p:nvSpPr>
          <p:cNvPr id="8" name="Footer Placeholder 7"/>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84896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Date Placeholder 2"/>
          <p:cNvSpPr>
            <a:spLocks noGrp="1"/>
          </p:cNvSpPr>
          <p:nvPr>
            <p:ph type="dt" sz="half" idx="10"/>
          </p:nvPr>
        </p:nvSpPr>
        <p:spPr/>
        <p:txBody>
          <a:bodyPr/>
          <a:lstStyle>
            <a:lvl1pPr>
              <a:defRPr>
                <a:solidFill>
                  <a:schemeClr val="tx1"/>
                </a:solidFill>
              </a:defRPr>
            </a:lvl1pPr>
          </a:lstStyle>
          <a:p>
            <a:fld id="{E87B711C-F9D6-42CE-B848-D107B7756573}" type="datetime1">
              <a:rPr lang="en-US" smtClean="0"/>
              <a:t>1/24/2023</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8792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2"/>
          <p:cNvSpPr>
            <a:spLocks noGrp="1"/>
          </p:cNvSpPr>
          <p:nvPr>
            <p:ph type="dt" sz="half" idx="10"/>
          </p:nvPr>
        </p:nvSpPr>
        <p:spPr>
          <a:xfrm>
            <a:off x="5180250" y="6356351"/>
            <a:ext cx="1218883" cy="365125"/>
          </a:xfrm>
        </p:spPr>
        <p:txBody>
          <a:bodyPr/>
          <a:lstStyle/>
          <a:p>
            <a:fld id="{4C1EAC44-87EE-4E25-9BCB-D1B8F4FDD9D1}" type="datetime1">
              <a:rPr lang="en-US" smtClean="0"/>
              <a:t>1/24/2023</a:t>
            </a:fld>
            <a:endParaRPr lang="en-US"/>
          </a:p>
        </p:txBody>
      </p:sp>
      <p:sp>
        <p:nvSpPr>
          <p:cNvPr id="6" name="Footer Placeholder 3"/>
          <p:cNvSpPr>
            <a:spLocks noGrp="1"/>
          </p:cNvSpPr>
          <p:nvPr>
            <p:ph type="ftr" sz="quarter" idx="11"/>
          </p:nvPr>
        </p:nvSpPr>
        <p:spPr>
          <a:xfrm>
            <a:off x="6595933" y="6356351"/>
            <a:ext cx="3974065" cy="365125"/>
          </a:xfrm>
        </p:spPr>
        <p:txBody>
          <a:bodyPr/>
          <a:lstStyle/>
          <a:p>
            <a:r>
              <a:rPr lang="en-US" dirty="0"/>
              <a:t>Add a footer</a:t>
            </a:r>
          </a:p>
        </p:txBody>
      </p:sp>
      <p:sp>
        <p:nvSpPr>
          <p:cNvPr id="7" name="Slide Number Placeholder 4"/>
          <p:cNvSpPr>
            <a:spLocks noGrp="1"/>
          </p:cNvSpPr>
          <p:nvPr>
            <p:ph type="sldNum" sz="quarter" idx="12"/>
          </p:nvPr>
        </p:nvSpPr>
        <p:spPr>
          <a:xfrm>
            <a:off x="10766796" y="6356351"/>
            <a:ext cx="609441" cy="365125"/>
          </a:xfrm>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973289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a:xfrm>
            <a:off x="5180251" y="482600"/>
            <a:ext cx="6195986" cy="5689600"/>
          </a:xfrm>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fld id="{E68E44B9-3FFE-4574-9630-3E5A6F960186}" type="datetime1">
              <a:rPr lang="en-US" smtClean="0"/>
              <a:t>1/24/2023</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347639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66F492-7803-4716-B969-A5873965FF8A}" type="datetime1">
              <a:rPr lang="en-US" smtClean="0"/>
              <a:t>1/24/2023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225645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3413" y="177800"/>
            <a:ext cx="9472824" cy="1239837"/>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903413" y="1600200"/>
            <a:ext cx="9472824"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FD004168-AADC-4457-9784-543656FEE4FC}" type="datetime1">
              <a:rPr lang="en-US" smtClean="0"/>
              <a:pPr/>
              <a:t>1/24/2023</a:t>
            </a:fld>
            <a:endParaRPr lang="en-US"/>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
        <p:nvSpPr>
          <p:cNvPr id="9" name="Rectangle 8"/>
          <p:cNvSpPr/>
          <p:nvPr/>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pic>
        <p:nvPicPr>
          <p:cNvPr id="46" name="Picture 2"/>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803400" cy="6858000"/>
          </a:xfrm>
          <a:prstGeom prst="rect">
            <a:avLst/>
          </a:prstGeom>
          <a:noFill/>
          <a:ln>
            <a:noFill/>
          </a:ln>
        </p:spPr>
      </p:pic>
    </p:spTree>
    <p:extLst>
      <p:ext uri="{BB962C8B-B14F-4D97-AF65-F5344CB8AC3E}">
        <p14:creationId xmlns:p14="http://schemas.microsoft.com/office/powerpoint/2010/main" val="41415188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199"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fda.gov/regulatory-information/search-fda-guidance-documents/policy-device-software-functions-and-mobile-medical-application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fda.gov/regulatory-information/search-fda-guidance-documents/clinical-decision-support-software"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www.fda.gov/media/119958/download" TargetMode="External"/><Relationship Id="rId13" Type="http://schemas.openxmlformats.org/officeDocument/2006/relationships/hyperlink" Target="https://research.unc.edu/wp-content/uploads/sites/61/2016/04/Investigational-Device-Worksheet-ver.10-05-2016.pdf" TargetMode="External"/><Relationship Id="rId3" Type="http://schemas.openxmlformats.org/officeDocument/2006/relationships/hyperlink" Target="https://www.fda.gov/regulatory-information/search-fda-guidance-documents/minutes-institutional-review-board-irb-meetings" TargetMode="External"/><Relationship Id="rId7" Type="http://schemas.openxmlformats.org/officeDocument/2006/relationships/hyperlink" Target="https://www.fda.gov/regulatory-information/search-fda-guidance-documents/institutional-review-boards-frequently-asked-questions" TargetMode="External"/><Relationship Id="rId12" Type="http://schemas.openxmlformats.org/officeDocument/2006/relationships/hyperlink" Target="https://research.unc.edu/wp-content/uploads/sites/61/2016/10/Investigational-device-guidance-document-linked-from-IRB-application-dt-2016.09.30.pdf" TargetMode="External"/><Relationship Id="rId2" Type="http://schemas.openxmlformats.org/officeDocument/2006/relationships/hyperlink" Target="https://www.ecfr.gov/current/title-21/chapter-I/subchapter-H/part-812" TargetMode="External"/><Relationship Id="rId1" Type="http://schemas.openxmlformats.org/officeDocument/2006/relationships/slideLayout" Target="../slideLayouts/slideLayout2.xml"/><Relationship Id="rId6" Type="http://schemas.openxmlformats.org/officeDocument/2006/relationships/hyperlink" Target="https://www.fda.gov/regulatory-information/search-fda-guidance-documents/irb-responsibilities-reviewing-qualifications-investigators-adequacy-research-sites-and" TargetMode="External"/><Relationship Id="rId11" Type="http://schemas.openxmlformats.org/officeDocument/2006/relationships/hyperlink" Target="https://policies.unc.edu/TDClient/2833/Portal/KB/ArticleDet?ID=132229" TargetMode="External"/><Relationship Id="rId5" Type="http://schemas.openxmlformats.org/officeDocument/2006/relationships/hyperlink" Target="https://www.fda.gov/regulatory-information/search-fda-guidance-documents/significant-risk-and-nonsignificant-risk-medical-device-studies" TargetMode="External"/><Relationship Id="rId10" Type="http://schemas.openxmlformats.org/officeDocument/2006/relationships/hyperlink" Target="https://www.fda.gov/medical-devices/investigational-device-exemption-ide/faqs-about-investigational-device-exemption" TargetMode="External"/><Relationship Id="rId4" Type="http://schemas.openxmlformats.org/officeDocument/2006/relationships/hyperlink" Target="https://www.fda.gov/regulatory-information/search-fda-guidance-documents/frequently-asked-questions-about-medical-devices" TargetMode="External"/><Relationship Id="rId9" Type="http://schemas.openxmlformats.org/officeDocument/2006/relationships/hyperlink" Target="https://www.fda.gov/media/109618/downloa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da.gov/regulatory-information/search-fda-guidance-documents/policy-device-software-functions-and-mobile-medical-applicat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FDA and the IRB</a:t>
            </a:r>
          </a:p>
        </p:txBody>
      </p:sp>
      <p:sp>
        <p:nvSpPr>
          <p:cNvPr id="3" name="Subtitle 2"/>
          <p:cNvSpPr>
            <a:spLocks noGrp="1"/>
          </p:cNvSpPr>
          <p:nvPr>
            <p:ph type="subTitle" idx="1"/>
          </p:nvPr>
        </p:nvSpPr>
        <p:spPr/>
        <p:txBody>
          <a:bodyPr/>
          <a:lstStyle/>
          <a:p>
            <a:r>
              <a:rPr lang="en-US" dirty="0"/>
              <a:t>Applying FDA Device Regulations to IRB Review</a:t>
            </a:r>
          </a:p>
        </p:txBody>
      </p:sp>
    </p:spTree>
    <p:extLst>
      <p:ext uri="{BB962C8B-B14F-4D97-AF65-F5344CB8AC3E}">
        <p14:creationId xmlns:p14="http://schemas.microsoft.com/office/powerpoint/2010/main" val="66759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31DE-850E-E47A-B256-03ABB27E6C4B}"/>
              </a:ext>
            </a:extLst>
          </p:cNvPr>
          <p:cNvSpPr>
            <a:spLocks noGrp="1"/>
          </p:cNvSpPr>
          <p:nvPr>
            <p:ph type="title"/>
          </p:nvPr>
        </p:nvSpPr>
        <p:spPr/>
        <p:txBody>
          <a:bodyPr/>
          <a:lstStyle/>
          <a:p>
            <a:r>
              <a:rPr lang="en-US" dirty="0"/>
              <a:t>Device Software Functions/Mobile Medical Apps</a:t>
            </a:r>
          </a:p>
        </p:txBody>
      </p:sp>
      <p:sp>
        <p:nvSpPr>
          <p:cNvPr id="3" name="Content Placeholder 2">
            <a:extLst>
              <a:ext uri="{FF2B5EF4-FFF2-40B4-BE49-F238E27FC236}">
                <a16:creationId xmlns:a16="http://schemas.microsoft.com/office/drawing/2014/main" id="{6AB7CDD0-DE06-20D1-AAFE-BF6FD4F227E6}"/>
              </a:ext>
            </a:extLst>
          </p:cNvPr>
          <p:cNvSpPr>
            <a:spLocks noGrp="1"/>
          </p:cNvSpPr>
          <p:nvPr>
            <p:ph idx="1"/>
          </p:nvPr>
        </p:nvSpPr>
        <p:spPr/>
        <p:txBody>
          <a:bodyPr>
            <a:normAutofit lnSpcReduction="10000"/>
          </a:bodyPr>
          <a:lstStyle/>
          <a:p>
            <a:r>
              <a:rPr lang="en-US" dirty="0"/>
              <a:t>Outcome examples:</a:t>
            </a:r>
          </a:p>
          <a:p>
            <a:pPr lvl="1"/>
            <a:r>
              <a:rPr lang="en-US" dirty="0">
                <a:solidFill>
                  <a:schemeClr val="bg1">
                    <a:lumMod val="50000"/>
                  </a:schemeClr>
                </a:solidFill>
              </a:rPr>
              <a:t>Does not meet the definition of a device</a:t>
            </a:r>
          </a:p>
          <a:p>
            <a:pPr lvl="1"/>
            <a:r>
              <a:rPr lang="en-US" dirty="0"/>
              <a:t>Meets the definition of a device but FDA intends to exercise enforcement discretion</a:t>
            </a:r>
          </a:p>
          <a:p>
            <a:pPr lvl="2"/>
            <a:r>
              <a:rPr lang="en-US" dirty="0"/>
              <a:t>Software functions that provide or facilitate supplemental clinical care, by coaching or prompting, to help patients manage their health in the daily environment</a:t>
            </a:r>
          </a:p>
          <a:p>
            <a:pPr lvl="2"/>
            <a:r>
              <a:rPr lang="en-US" dirty="0"/>
              <a:t>Software functions that are specifically marketed to help patients communicate with healthcare professionals by supplementing or augmenting the data or information by capturing an image for patients to convey to their healthcare professionals about potential medical conditions</a:t>
            </a:r>
          </a:p>
          <a:p>
            <a:pPr lvl="2"/>
            <a:r>
              <a:rPr lang="en-US" dirty="0"/>
              <a:t>Software functions that perform simple calculations routinely used in clinical practice</a:t>
            </a:r>
          </a:p>
          <a:p>
            <a:pPr lvl="1"/>
            <a:r>
              <a:rPr lang="en-US" dirty="0">
                <a:solidFill>
                  <a:schemeClr val="bg1">
                    <a:lumMod val="50000"/>
                  </a:schemeClr>
                </a:solidFill>
              </a:rPr>
              <a:t>Meets the definition of a device and will be regulated by FDA</a:t>
            </a:r>
          </a:p>
          <a:p>
            <a:endParaRPr lang="en-US" dirty="0"/>
          </a:p>
        </p:txBody>
      </p:sp>
    </p:spTree>
    <p:extLst>
      <p:ext uri="{BB962C8B-B14F-4D97-AF65-F5344CB8AC3E}">
        <p14:creationId xmlns:p14="http://schemas.microsoft.com/office/powerpoint/2010/main" val="135877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31DE-850E-E47A-B256-03ABB27E6C4B}"/>
              </a:ext>
            </a:extLst>
          </p:cNvPr>
          <p:cNvSpPr>
            <a:spLocks noGrp="1"/>
          </p:cNvSpPr>
          <p:nvPr>
            <p:ph type="title"/>
          </p:nvPr>
        </p:nvSpPr>
        <p:spPr/>
        <p:txBody>
          <a:bodyPr/>
          <a:lstStyle/>
          <a:p>
            <a:r>
              <a:rPr lang="en-US" dirty="0"/>
              <a:t>Device Software Functions/Mobile Medical Apps</a:t>
            </a:r>
          </a:p>
        </p:txBody>
      </p:sp>
      <p:sp>
        <p:nvSpPr>
          <p:cNvPr id="3" name="Content Placeholder 2">
            <a:extLst>
              <a:ext uri="{FF2B5EF4-FFF2-40B4-BE49-F238E27FC236}">
                <a16:creationId xmlns:a16="http://schemas.microsoft.com/office/drawing/2014/main" id="{6AB7CDD0-DE06-20D1-AAFE-BF6FD4F227E6}"/>
              </a:ext>
            </a:extLst>
          </p:cNvPr>
          <p:cNvSpPr>
            <a:spLocks noGrp="1"/>
          </p:cNvSpPr>
          <p:nvPr>
            <p:ph idx="1"/>
          </p:nvPr>
        </p:nvSpPr>
        <p:spPr/>
        <p:txBody>
          <a:bodyPr>
            <a:normAutofit fontScale="92500" lnSpcReduction="20000"/>
          </a:bodyPr>
          <a:lstStyle/>
          <a:p>
            <a:r>
              <a:rPr lang="en-US" dirty="0"/>
              <a:t>Outcome examples:</a:t>
            </a:r>
          </a:p>
          <a:p>
            <a:pPr lvl="1"/>
            <a:r>
              <a:rPr lang="en-US" dirty="0">
                <a:solidFill>
                  <a:schemeClr val="bg1">
                    <a:lumMod val="50000"/>
                  </a:schemeClr>
                </a:solidFill>
              </a:rPr>
              <a:t>Does not meet the definition of a device</a:t>
            </a:r>
          </a:p>
          <a:p>
            <a:pPr lvl="1"/>
            <a:r>
              <a:rPr lang="en-US" dirty="0">
                <a:solidFill>
                  <a:schemeClr val="bg1">
                    <a:lumMod val="50000"/>
                  </a:schemeClr>
                </a:solidFill>
              </a:rPr>
              <a:t>Meets the definition of a device but FDA intends to exercise enforcement discretion</a:t>
            </a:r>
          </a:p>
          <a:p>
            <a:pPr lvl="1"/>
            <a:r>
              <a:rPr lang="en-US" dirty="0"/>
              <a:t>Meets the definition of a device and will be overseen by FDA</a:t>
            </a:r>
          </a:p>
          <a:p>
            <a:pPr lvl="2"/>
            <a:r>
              <a:rPr lang="en-US" dirty="0"/>
              <a:t>Software functions that are an extension of one or more medical devices by connecting to such devices for purposes of controlling the device or analyzing medical device data</a:t>
            </a:r>
          </a:p>
          <a:p>
            <a:pPr lvl="2"/>
            <a:r>
              <a:rPr lang="en-US" dirty="0"/>
              <a:t>Software functions that transform the mobile platform into a regulated medical device by using attachments, display screens, or sensors or by including functionalities similar to those of currently regulated medical devices.</a:t>
            </a:r>
          </a:p>
          <a:p>
            <a:pPr lvl="2"/>
            <a:r>
              <a:rPr lang="en-US" dirty="0"/>
              <a:t>Software functions that become a regulated medical device by performing patient-specific analysis and providing specific outputs or directives to healthcare professionals for use in the diagnosis, treatment, mitigation, cure, or prevention of a disease or condition.  Additionally, software function that perform analysis and provide diagnosis or treatment recommendations to patients, caregivers, or other uses who are not healthcare professionals</a:t>
            </a:r>
          </a:p>
          <a:p>
            <a:endParaRPr lang="en-US" dirty="0"/>
          </a:p>
        </p:txBody>
      </p:sp>
    </p:spTree>
    <p:extLst>
      <p:ext uri="{BB962C8B-B14F-4D97-AF65-F5344CB8AC3E}">
        <p14:creationId xmlns:p14="http://schemas.microsoft.com/office/powerpoint/2010/main" val="95398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76A5-3486-820D-3BE5-B9F3D603F889}"/>
              </a:ext>
            </a:extLst>
          </p:cNvPr>
          <p:cNvSpPr>
            <a:spLocks noGrp="1"/>
          </p:cNvSpPr>
          <p:nvPr>
            <p:ph type="title"/>
          </p:nvPr>
        </p:nvSpPr>
        <p:spPr/>
        <p:txBody>
          <a:bodyPr/>
          <a:lstStyle/>
          <a:p>
            <a:r>
              <a:rPr lang="en-US" dirty="0"/>
              <a:t>Applying these definitions</a:t>
            </a:r>
          </a:p>
        </p:txBody>
      </p:sp>
      <p:sp>
        <p:nvSpPr>
          <p:cNvPr id="3" name="Content Placeholder 2">
            <a:extLst>
              <a:ext uri="{FF2B5EF4-FFF2-40B4-BE49-F238E27FC236}">
                <a16:creationId xmlns:a16="http://schemas.microsoft.com/office/drawing/2014/main" id="{D522D079-1D19-0D93-2E47-181F5ECF38BA}"/>
              </a:ext>
            </a:extLst>
          </p:cNvPr>
          <p:cNvSpPr>
            <a:spLocks noGrp="1"/>
          </p:cNvSpPr>
          <p:nvPr>
            <p:ph idx="1"/>
          </p:nvPr>
        </p:nvSpPr>
        <p:spPr>
          <a:xfrm>
            <a:off x="1903413" y="1600200"/>
            <a:ext cx="9472824" cy="4953000"/>
          </a:xfrm>
        </p:spPr>
        <p:txBody>
          <a:bodyPr>
            <a:normAutofit/>
          </a:bodyPr>
          <a:lstStyle/>
          <a:p>
            <a:r>
              <a:rPr lang="en-US" dirty="0"/>
              <a:t>To determine if ‘FDA-regulated:’</a:t>
            </a:r>
          </a:p>
          <a:p>
            <a:pPr lvl="1"/>
            <a:r>
              <a:rPr lang="en-US" dirty="0"/>
              <a:t>Does the research involve the study of (at least one objective of the research is related to obtaining data about the product – this also includes the use of unapproved products) </a:t>
            </a:r>
            <a:r>
              <a:rPr lang="en-US"/>
              <a:t>a device; </a:t>
            </a:r>
            <a:r>
              <a:rPr lang="en-US" dirty="0"/>
              <a:t>or</a:t>
            </a:r>
          </a:p>
          <a:p>
            <a:pPr lvl="1"/>
            <a:r>
              <a:rPr lang="en-US" dirty="0"/>
              <a:t>Will the data be reported to FDA</a:t>
            </a:r>
          </a:p>
          <a:p>
            <a:pPr marL="365760" lvl="1" indent="0">
              <a:buNone/>
            </a:pPr>
            <a:endParaRPr lang="en-US" dirty="0"/>
          </a:p>
          <a:p>
            <a:pPr marL="365760" lvl="1" indent="0">
              <a:buNone/>
            </a:pPr>
            <a:r>
              <a:rPr lang="en-US" dirty="0"/>
              <a:t>*If EITHER is ‘yes,’ then FDA-regulated, and, at minimum, 21 CFR Parts 50 and 56 will apply.  </a:t>
            </a:r>
          </a:p>
          <a:p>
            <a:pPr marL="365760" lvl="1" indent="0">
              <a:buNone/>
            </a:pPr>
            <a:endParaRPr lang="en-US" dirty="0"/>
          </a:p>
          <a:p>
            <a:pPr marL="365760" lvl="1" indent="0">
              <a:buNone/>
            </a:pPr>
            <a:r>
              <a:rPr lang="en-US" dirty="0"/>
              <a:t>Next determine whether the IDE regulations apply (21 CFR 812)</a:t>
            </a:r>
          </a:p>
          <a:p>
            <a:pPr marL="1097280" lvl="3" indent="0">
              <a:buNone/>
            </a:pPr>
            <a:endParaRPr lang="en-US" dirty="0"/>
          </a:p>
          <a:p>
            <a:pPr marL="0" lvl="3" indent="0">
              <a:buNone/>
            </a:pPr>
            <a:r>
              <a:rPr lang="en-US" dirty="0"/>
              <a:t>	</a:t>
            </a:r>
          </a:p>
        </p:txBody>
      </p:sp>
    </p:spTree>
    <p:extLst>
      <p:ext uri="{BB962C8B-B14F-4D97-AF65-F5344CB8AC3E}">
        <p14:creationId xmlns:p14="http://schemas.microsoft.com/office/powerpoint/2010/main" val="49713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DE576-1DAA-69BD-D120-2818CB6DFD5E}"/>
              </a:ext>
            </a:extLst>
          </p:cNvPr>
          <p:cNvSpPr>
            <a:spLocks noGrp="1"/>
          </p:cNvSpPr>
          <p:nvPr>
            <p:ph type="title"/>
          </p:nvPr>
        </p:nvSpPr>
        <p:spPr/>
        <p:txBody>
          <a:bodyPr/>
          <a:lstStyle/>
          <a:p>
            <a:r>
              <a:rPr lang="en-US" dirty="0"/>
              <a:t>Decision pathways – determining if the device regulations apply</a:t>
            </a:r>
          </a:p>
        </p:txBody>
      </p:sp>
      <p:sp>
        <p:nvSpPr>
          <p:cNvPr id="3" name="Text Placeholder 2">
            <a:extLst>
              <a:ext uri="{FF2B5EF4-FFF2-40B4-BE49-F238E27FC236}">
                <a16:creationId xmlns:a16="http://schemas.microsoft.com/office/drawing/2014/main" id="{EC261AF8-00B2-CEDD-769A-43D5F3666AB5}"/>
              </a:ext>
            </a:extLst>
          </p:cNvPr>
          <p:cNvSpPr>
            <a:spLocks noGrp="1"/>
          </p:cNvSpPr>
          <p:nvPr>
            <p:ph type="body" idx="1"/>
          </p:nvPr>
        </p:nvSpPr>
        <p:spPr/>
        <p:txBody>
          <a:bodyPr>
            <a:normAutofit fontScale="70000" lnSpcReduction="20000"/>
          </a:bodyPr>
          <a:lstStyle/>
          <a:p>
            <a:endParaRPr lang="en-US" dirty="0"/>
          </a:p>
          <a:p>
            <a:pPr marL="571500" indent="-571500">
              <a:buAutoNum type="romanUcPeriod"/>
            </a:pPr>
            <a:r>
              <a:rPr lang="en-US" dirty="0"/>
              <a:t>IDE Exemptions</a:t>
            </a:r>
          </a:p>
          <a:p>
            <a:pPr marL="571500" indent="-571500">
              <a:buAutoNum type="romanUcPeriod"/>
            </a:pPr>
            <a:r>
              <a:rPr lang="en-US" dirty="0"/>
              <a:t>IDE Determinations – Significant Risk/Nonsignificant Risk</a:t>
            </a:r>
          </a:p>
        </p:txBody>
      </p:sp>
    </p:spTree>
    <p:extLst>
      <p:ext uri="{BB962C8B-B14F-4D97-AF65-F5344CB8AC3E}">
        <p14:creationId xmlns:p14="http://schemas.microsoft.com/office/powerpoint/2010/main" val="29342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C2D89-31C2-8EC6-A1C5-82F26B569D48}"/>
              </a:ext>
            </a:extLst>
          </p:cNvPr>
          <p:cNvSpPr>
            <a:spLocks noGrp="1"/>
          </p:cNvSpPr>
          <p:nvPr>
            <p:ph type="title"/>
          </p:nvPr>
        </p:nvSpPr>
        <p:spPr/>
        <p:txBody>
          <a:bodyPr/>
          <a:lstStyle/>
          <a:p>
            <a:r>
              <a:rPr lang="en-US" dirty="0"/>
              <a:t>Decision Pathway I - </a:t>
            </a:r>
          </a:p>
        </p:txBody>
      </p:sp>
      <p:sp>
        <p:nvSpPr>
          <p:cNvPr id="3" name="Text Placeholder 2">
            <a:extLst>
              <a:ext uri="{FF2B5EF4-FFF2-40B4-BE49-F238E27FC236}">
                <a16:creationId xmlns:a16="http://schemas.microsoft.com/office/drawing/2014/main" id="{CBA94210-D9D1-56B0-3DB7-A0397C2CC786}"/>
              </a:ext>
            </a:extLst>
          </p:cNvPr>
          <p:cNvSpPr>
            <a:spLocks noGrp="1"/>
          </p:cNvSpPr>
          <p:nvPr>
            <p:ph type="body" idx="1"/>
          </p:nvPr>
        </p:nvSpPr>
        <p:spPr/>
        <p:txBody>
          <a:bodyPr/>
          <a:lstStyle/>
          <a:p>
            <a:r>
              <a:rPr lang="en-US" dirty="0"/>
              <a:t>IDE Exemptions</a:t>
            </a:r>
          </a:p>
        </p:txBody>
      </p:sp>
    </p:spTree>
    <p:extLst>
      <p:ext uri="{BB962C8B-B14F-4D97-AF65-F5344CB8AC3E}">
        <p14:creationId xmlns:p14="http://schemas.microsoft.com/office/powerpoint/2010/main" val="296348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A45E-23BA-148D-BD95-E2C2C331A138}"/>
              </a:ext>
            </a:extLst>
          </p:cNvPr>
          <p:cNvSpPr>
            <a:spLocks noGrp="1"/>
          </p:cNvSpPr>
          <p:nvPr>
            <p:ph type="title"/>
          </p:nvPr>
        </p:nvSpPr>
        <p:spPr/>
        <p:txBody>
          <a:bodyPr/>
          <a:lstStyle/>
          <a:p>
            <a:r>
              <a:rPr lang="en-US" dirty="0"/>
              <a:t>Decision Pathway I</a:t>
            </a:r>
          </a:p>
        </p:txBody>
      </p:sp>
      <p:sp>
        <p:nvSpPr>
          <p:cNvPr id="3" name="Content Placeholder 2">
            <a:extLst>
              <a:ext uri="{FF2B5EF4-FFF2-40B4-BE49-F238E27FC236}">
                <a16:creationId xmlns:a16="http://schemas.microsoft.com/office/drawing/2014/main" id="{BC1B63CB-C391-6B01-3744-2956445560B6}"/>
              </a:ext>
            </a:extLst>
          </p:cNvPr>
          <p:cNvSpPr>
            <a:spLocks noGrp="1"/>
          </p:cNvSpPr>
          <p:nvPr>
            <p:ph idx="1"/>
          </p:nvPr>
        </p:nvSpPr>
        <p:spPr/>
        <p:txBody>
          <a:bodyPr/>
          <a:lstStyle/>
          <a:p>
            <a:pPr marL="571500" indent="-571500">
              <a:buFont typeface="+mj-lt"/>
              <a:buAutoNum type="romanUcPeriod"/>
            </a:pPr>
            <a:r>
              <a:rPr lang="en-US" dirty="0"/>
              <a:t>Does it qualify for IDE exemption?</a:t>
            </a:r>
          </a:p>
          <a:p>
            <a:pPr marL="822960" lvl="1" indent="-457200">
              <a:buFont typeface="+mj-lt"/>
              <a:buAutoNum type="alphaUcPeriod"/>
            </a:pPr>
            <a:r>
              <a:rPr lang="en-US" dirty="0"/>
              <a:t>The study of one or more lawfully marketed medical devices</a:t>
            </a:r>
          </a:p>
          <a:p>
            <a:pPr marL="822960" lvl="1" indent="-457200">
              <a:buFont typeface="+mj-lt"/>
              <a:buAutoNum type="alphaUcPeriod"/>
            </a:pPr>
            <a:r>
              <a:rPr lang="en-US" dirty="0"/>
              <a:t>The study of one or more non-invasive diagnostic devices</a:t>
            </a:r>
          </a:p>
          <a:p>
            <a:pPr marL="822960" lvl="1" indent="-457200">
              <a:buFont typeface="+mj-lt"/>
              <a:buAutoNum type="alphaUcPeriod"/>
            </a:pPr>
            <a:r>
              <a:rPr lang="en-US" dirty="0"/>
              <a:t>Consumer preference testing / testing of a device modification / testing of two or more devices in commercial distribution</a:t>
            </a:r>
          </a:p>
          <a:p>
            <a:pPr marL="822960" lvl="1" indent="-457200">
              <a:buFont typeface="+mj-lt"/>
              <a:buAutoNum type="alphaUcPeriod"/>
            </a:pPr>
            <a:r>
              <a:rPr lang="en-US" dirty="0"/>
              <a:t>The device is solely for veterinary use</a:t>
            </a:r>
          </a:p>
          <a:p>
            <a:pPr marL="822960" lvl="1" indent="-457200">
              <a:buFont typeface="+mj-lt"/>
              <a:buAutoNum type="alphaUcPeriod"/>
            </a:pPr>
            <a:r>
              <a:rPr lang="en-US" dirty="0"/>
              <a:t>The device is solely for research or on with laboratory animals</a:t>
            </a:r>
          </a:p>
          <a:p>
            <a:pPr marL="822960" lvl="1" indent="-457200">
              <a:buFont typeface="+mj-lt"/>
              <a:buAutoNum type="alphaUcPeriod"/>
            </a:pPr>
            <a:r>
              <a:rPr lang="en-US" dirty="0"/>
              <a:t>The research involves a custom device (812.3(b))</a:t>
            </a:r>
          </a:p>
          <a:p>
            <a:pPr marL="822960" lvl="1" indent="-457200">
              <a:buFont typeface="+mj-lt"/>
              <a:buAutoNum type="alphaUcPeriod"/>
            </a:pPr>
            <a:endParaRPr lang="en-US" dirty="0"/>
          </a:p>
          <a:p>
            <a:pPr marL="822960" lvl="1" indent="-457200">
              <a:buFont typeface="+mj-lt"/>
              <a:buAutoNum type="alphaUcPeriod"/>
            </a:pPr>
            <a:endParaRPr lang="en-US" dirty="0"/>
          </a:p>
        </p:txBody>
      </p:sp>
    </p:spTree>
    <p:extLst>
      <p:ext uri="{BB962C8B-B14F-4D97-AF65-F5344CB8AC3E}">
        <p14:creationId xmlns:p14="http://schemas.microsoft.com/office/powerpoint/2010/main" val="222155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A45E-23BA-148D-BD95-E2C2C331A138}"/>
              </a:ext>
            </a:extLst>
          </p:cNvPr>
          <p:cNvSpPr>
            <a:spLocks noGrp="1"/>
          </p:cNvSpPr>
          <p:nvPr>
            <p:ph type="title"/>
          </p:nvPr>
        </p:nvSpPr>
        <p:spPr/>
        <p:txBody>
          <a:bodyPr/>
          <a:lstStyle/>
          <a:p>
            <a:r>
              <a:rPr lang="en-US" dirty="0"/>
              <a:t>Decision Pathway I</a:t>
            </a:r>
          </a:p>
        </p:txBody>
      </p:sp>
      <p:sp>
        <p:nvSpPr>
          <p:cNvPr id="3" name="Content Placeholder 2">
            <a:extLst>
              <a:ext uri="{FF2B5EF4-FFF2-40B4-BE49-F238E27FC236}">
                <a16:creationId xmlns:a16="http://schemas.microsoft.com/office/drawing/2014/main" id="{BC1B63CB-C391-6B01-3744-2956445560B6}"/>
              </a:ext>
            </a:extLst>
          </p:cNvPr>
          <p:cNvSpPr>
            <a:spLocks noGrp="1"/>
          </p:cNvSpPr>
          <p:nvPr>
            <p:ph idx="1"/>
          </p:nvPr>
        </p:nvSpPr>
        <p:spPr/>
        <p:txBody>
          <a:bodyPr/>
          <a:lstStyle/>
          <a:p>
            <a:pPr marL="571500" indent="-571500">
              <a:buFont typeface="+mj-lt"/>
              <a:buAutoNum type="romanUcPeriod"/>
            </a:pPr>
            <a:r>
              <a:rPr lang="en-US" dirty="0"/>
              <a:t>Does it qualify for IDE exemption?</a:t>
            </a:r>
          </a:p>
          <a:p>
            <a:pPr marL="822960" lvl="1" indent="-457200">
              <a:buFont typeface="+mj-lt"/>
              <a:buAutoNum type="alphaUcPeriod"/>
            </a:pPr>
            <a:r>
              <a:rPr lang="en-US" dirty="0"/>
              <a:t>The study of one or more lawfully marketed medical devices</a:t>
            </a:r>
          </a:p>
          <a:p>
            <a:pPr marL="1188720" lvl="2" indent="-457200">
              <a:buFont typeface="+mj-lt"/>
              <a:buAutoNum type="arabicPeriod"/>
            </a:pPr>
            <a:r>
              <a:rPr lang="en-US" dirty="0"/>
              <a:t>The device must be used or investigated in accordance with the indications in the FDA approved or cleared labeling</a:t>
            </a:r>
          </a:p>
          <a:p>
            <a:pPr marL="822960" lvl="1" indent="-457200">
              <a:buFont typeface="+mj-lt"/>
              <a:buAutoNum type="alphaUcPeriod"/>
            </a:pPr>
            <a:r>
              <a:rPr lang="en-US" dirty="0">
                <a:solidFill>
                  <a:schemeClr val="bg1">
                    <a:lumMod val="50000"/>
                  </a:schemeClr>
                </a:solidFill>
              </a:rPr>
              <a:t>The study of one or more non-invasive diagnostic devices</a:t>
            </a:r>
          </a:p>
          <a:p>
            <a:pPr marL="822960" lvl="1" indent="-457200">
              <a:buFont typeface="+mj-lt"/>
              <a:buAutoNum type="alphaUcPeriod"/>
            </a:pPr>
            <a:r>
              <a:rPr lang="en-US" dirty="0">
                <a:solidFill>
                  <a:schemeClr val="bg1">
                    <a:lumMod val="50000"/>
                  </a:schemeClr>
                </a:solidFill>
              </a:rPr>
              <a:t>Consumer preference testing / testing of a device modification / testing of two or more devices in commercial distribution</a:t>
            </a:r>
          </a:p>
          <a:p>
            <a:pPr marL="822960" lvl="1" indent="-457200">
              <a:buFont typeface="+mj-lt"/>
              <a:buAutoNum type="alphaUcPeriod"/>
            </a:pPr>
            <a:r>
              <a:rPr lang="en-US" dirty="0">
                <a:solidFill>
                  <a:schemeClr val="bg1">
                    <a:lumMod val="50000"/>
                  </a:schemeClr>
                </a:solidFill>
              </a:rPr>
              <a:t>The device is solely for veterinary use</a:t>
            </a:r>
          </a:p>
          <a:p>
            <a:pPr marL="822960" lvl="1" indent="-457200">
              <a:buFont typeface="+mj-lt"/>
              <a:buAutoNum type="alphaUcPeriod"/>
            </a:pPr>
            <a:r>
              <a:rPr lang="en-US" dirty="0">
                <a:solidFill>
                  <a:schemeClr val="bg1">
                    <a:lumMod val="50000"/>
                  </a:schemeClr>
                </a:solidFill>
              </a:rPr>
              <a:t>The device is solely for research or on with laboratory animals</a:t>
            </a:r>
          </a:p>
          <a:p>
            <a:pPr marL="822960" lvl="1" indent="-457200">
              <a:buFont typeface="+mj-lt"/>
              <a:buAutoNum type="alphaUcPeriod"/>
            </a:pPr>
            <a:r>
              <a:rPr lang="en-US" dirty="0">
                <a:solidFill>
                  <a:schemeClr val="bg1">
                    <a:lumMod val="50000"/>
                  </a:schemeClr>
                </a:solidFill>
              </a:rPr>
              <a:t>The research involves a custom device (812.3(b))</a:t>
            </a:r>
          </a:p>
          <a:p>
            <a:pPr marL="822960" lvl="1" indent="-457200">
              <a:buFont typeface="+mj-lt"/>
              <a:buAutoNum type="alphaUcPeriod"/>
            </a:pPr>
            <a:endParaRPr lang="en-US" dirty="0"/>
          </a:p>
          <a:p>
            <a:pPr marL="822960" lvl="1" indent="-457200">
              <a:buFont typeface="+mj-lt"/>
              <a:buAutoNum type="alphaUcPeriod"/>
            </a:pPr>
            <a:endParaRPr lang="en-US" dirty="0"/>
          </a:p>
        </p:txBody>
      </p:sp>
    </p:spTree>
    <p:extLst>
      <p:ext uri="{BB962C8B-B14F-4D97-AF65-F5344CB8AC3E}">
        <p14:creationId xmlns:p14="http://schemas.microsoft.com/office/powerpoint/2010/main" val="144295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A45E-23BA-148D-BD95-E2C2C331A138}"/>
              </a:ext>
            </a:extLst>
          </p:cNvPr>
          <p:cNvSpPr>
            <a:spLocks noGrp="1"/>
          </p:cNvSpPr>
          <p:nvPr>
            <p:ph type="title"/>
          </p:nvPr>
        </p:nvSpPr>
        <p:spPr/>
        <p:txBody>
          <a:bodyPr/>
          <a:lstStyle/>
          <a:p>
            <a:r>
              <a:rPr lang="en-US" dirty="0"/>
              <a:t>Decision Pathway I</a:t>
            </a:r>
          </a:p>
        </p:txBody>
      </p:sp>
      <p:sp>
        <p:nvSpPr>
          <p:cNvPr id="3" name="Content Placeholder 2">
            <a:extLst>
              <a:ext uri="{FF2B5EF4-FFF2-40B4-BE49-F238E27FC236}">
                <a16:creationId xmlns:a16="http://schemas.microsoft.com/office/drawing/2014/main" id="{BC1B63CB-C391-6B01-3744-2956445560B6}"/>
              </a:ext>
            </a:extLst>
          </p:cNvPr>
          <p:cNvSpPr>
            <a:spLocks noGrp="1"/>
          </p:cNvSpPr>
          <p:nvPr>
            <p:ph idx="1"/>
          </p:nvPr>
        </p:nvSpPr>
        <p:spPr/>
        <p:txBody>
          <a:bodyPr/>
          <a:lstStyle/>
          <a:p>
            <a:pPr marL="571500" indent="-571500">
              <a:buFont typeface="+mj-lt"/>
              <a:buAutoNum type="romanUcPeriod"/>
            </a:pPr>
            <a:r>
              <a:rPr lang="en-US" dirty="0"/>
              <a:t>Does it qualify for IDE exemption?</a:t>
            </a:r>
          </a:p>
          <a:p>
            <a:pPr marL="822960" lvl="1" indent="-457200">
              <a:buFont typeface="+mj-lt"/>
              <a:buAutoNum type="alphaUcPeriod"/>
            </a:pPr>
            <a:r>
              <a:rPr lang="en-US" dirty="0">
                <a:solidFill>
                  <a:schemeClr val="bg1">
                    <a:lumMod val="50000"/>
                  </a:schemeClr>
                </a:solidFill>
              </a:rPr>
              <a:t>The study of one or more lawfully marketed medical devices</a:t>
            </a:r>
          </a:p>
          <a:p>
            <a:pPr marL="822960" lvl="1" indent="-457200">
              <a:buFont typeface="+mj-lt"/>
              <a:buAutoNum type="alphaUcPeriod"/>
            </a:pPr>
            <a:r>
              <a:rPr lang="en-US" dirty="0"/>
              <a:t>The study of one or more non-invasive diagnostic devices</a:t>
            </a:r>
          </a:p>
          <a:p>
            <a:pPr marL="1188720" lvl="2" indent="-457200">
              <a:buFont typeface="+mj-lt"/>
              <a:buAutoNum type="arabicPeriod"/>
            </a:pPr>
            <a:r>
              <a:rPr lang="en-US" dirty="0"/>
              <a:t>Must not require an invasive sampling procedure that presents significant risk</a:t>
            </a:r>
          </a:p>
          <a:p>
            <a:pPr marL="1188720" lvl="2" indent="-457200">
              <a:buFont typeface="+mj-lt"/>
              <a:buAutoNum type="arabicPeriod"/>
            </a:pPr>
            <a:r>
              <a:rPr lang="en-US" dirty="0"/>
              <a:t>Must not introduce energy into a subject</a:t>
            </a:r>
          </a:p>
          <a:p>
            <a:pPr marL="1188720" lvl="2" indent="-457200">
              <a:buFont typeface="+mj-lt"/>
              <a:buAutoNum type="arabicPeriod"/>
            </a:pPr>
            <a:r>
              <a:rPr lang="en-US" dirty="0"/>
              <a:t>The results of the testing must be confirmed by another medically established diagnostic product or procedure</a:t>
            </a:r>
          </a:p>
          <a:p>
            <a:pPr marL="822960" lvl="1" indent="-457200">
              <a:buFont typeface="+mj-lt"/>
              <a:buAutoNum type="alphaUcPeriod"/>
            </a:pPr>
            <a:r>
              <a:rPr lang="en-US" dirty="0">
                <a:solidFill>
                  <a:schemeClr val="bg1">
                    <a:lumMod val="50000"/>
                  </a:schemeClr>
                </a:solidFill>
              </a:rPr>
              <a:t>Consumer preference testing / testing of a device modification / testing of two or more devices in commercial distribution</a:t>
            </a:r>
          </a:p>
          <a:p>
            <a:pPr marL="822960" lvl="1" indent="-457200">
              <a:buFont typeface="+mj-lt"/>
              <a:buAutoNum type="alphaUcPeriod"/>
            </a:pPr>
            <a:r>
              <a:rPr lang="en-US" dirty="0">
                <a:solidFill>
                  <a:schemeClr val="bg1">
                    <a:lumMod val="50000"/>
                  </a:schemeClr>
                </a:solidFill>
              </a:rPr>
              <a:t>The device is solely for veterinary use</a:t>
            </a:r>
          </a:p>
          <a:p>
            <a:pPr marL="822960" lvl="1" indent="-457200">
              <a:buFont typeface="+mj-lt"/>
              <a:buAutoNum type="alphaUcPeriod"/>
            </a:pPr>
            <a:r>
              <a:rPr lang="en-US" dirty="0">
                <a:solidFill>
                  <a:schemeClr val="bg1">
                    <a:lumMod val="50000"/>
                  </a:schemeClr>
                </a:solidFill>
              </a:rPr>
              <a:t>The device is solely for research or on with laboratory animals</a:t>
            </a:r>
          </a:p>
          <a:p>
            <a:pPr marL="822960" lvl="1" indent="-457200">
              <a:buFont typeface="+mj-lt"/>
              <a:buAutoNum type="alphaUcPeriod"/>
            </a:pPr>
            <a:r>
              <a:rPr lang="en-US" dirty="0">
                <a:solidFill>
                  <a:schemeClr val="bg1">
                    <a:lumMod val="50000"/>
                  </a:schemeClr>
                </a:solidFill>
              </a:rPr>
              <a:t>The research involves a custom device (812.3(b))</a:t>
            </a:r>
          </a:p>
          <a:p>
            <a:pPr marL="822960" lvl="1" indent="-457200">
              <a:buFont typeface="+mj-lt"/>
              <a:buAutoNum type="alphaUcPeriod"/>
            </a:pPr>
            <a:endParaRPr lang="en-US" dirty="0"/>
          </a:p>
          <a:p>
            <a:pPr marL="822960" lvl="1" indent="-457200">
              <a:buFont typeface="+mj-lt"/>
              <a:buAutoNum type="alphaUcPeriod"/>
            </a:pPr>
            <a:endParaRPr lang="en-US" dirty="0"/>
          </a:p>
        </p:txBody>
      </p:sp>
    </p:spTree>
    <p:extLst>
      <p:ext uri="{BB962C8B-B14F-4D97-AF65-F5344CB8AC3E}">
        <p14:creationId xmlns:p14="http://schemas.microsoft.com/office/powerpoint/2010/main" val="158009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A45E-23BA-148D-BD95-E2C2C331A138}"/>
              </a:ext>
            </a:extLst>
          </p:cNvPr>
          <p:cNvSpPr>
            <a:spLocks noGrp="1"/>
          </p:cNvSpPr>
          <p:nvPr>
            <p:ph type="title"/>
          </p:nvPr>
        </p:nvSpPr>
        <p:spPr/>
        <p:txBody>
          <a:bodyPr/>
          <a:lstStyle/>
          <a:p>
            <a:r>
              <a:rPr lang="en-US" dirty="0"/>
              <a:t>Decision Pathway I</a:t>
            </a:r>
          </a:p>
        </p:txBody>
      </p:sp>
      <p:sp>
        <p:nvSpPr>
          <p:cNvPr id="3" name="Content Placeholder 2">
            <a:extLst>
              <a:ext uri="{FF2B5EF4-FFF2-40B4-BE49-F238E27FC236}">
                <a16:creationId xmlns:a16="http://schemas.microsoft.com/office/drawing/2014/main" id="{BC1B63CB-C391-6B01-3744-2956445560B6}"/>
              </a:ext>
            </a:extLst>
          </p:cNvPr>
          <p:cNvSpPr>
            <a:spLocks noGrp="1"/>
          </p:cNvSpPr>
          <p:nvPr>
            <p:ph idx="1"/>
          </p:nvPr>
        </p:nvSpPr>
        <p:spPr/>
        <p:txBody>
          <a:bodyPr/>
          <a:lstStyle/>
          <a:p>
            <a:pPr marL="571500" indent="-571500">
              <a:buFont typeface="+mj-lt"/>
              <a:buAutoNum type="romanUcPeriod"/>
            </a:pPr>
            <a:r>
              <a:rPr lang="en-US" dirty="0"/>
              <a:t>Does it qualify for IDE exemption?</a:t>
            </a:r>
          </a:p>
          <a:p>
            <a:pPr marL="822960" lvl="1" indent="-457200">
              <a:buFont typeface="+mj-lt"/>
              <a:buAutoNum type="alphaUcPeriod"/>
            </a:pPr>
            <a:r>
              <a:rPr lang="en-US" dirty="0">
                <a:solidFill>
                  <a:schemeClr val="bg1">
                    <a:lumMod val="50000"/>
                  </a:schemeClr>
                </a:solidFill>
              </a:rPr>
              <a:t>The study of one or more lawfully marketed medical devices</a:t>
            </a:r>
          </a:p>
          <a:p>
            <a:pPr marL="822960" lvl="1" indent="-457200">
              <a:buFont typeface="+mj-lt"/>
              <a:buAutoNum type="alphaUcPeriod"/>
            </a:pPr>
            <a:r>
              <a:rPr lang="en-US" dirty="0">
                <a:solidFill>
                  <a:schemeClr val="bg1">
                    <a:lumMod val="50000"/>
                  </a:schemeClr>
                </a:solidFill>
              </a:rPr>
              <a:t>The study of one or more non-invasive diagnostic devices</a:t>
            </a:r>
          </a:p>
          <a:p>
            <a:pPr marL="822960" lvl="1" indent="-457200">
              <a:buFont typeface="+mj-lt"/>
              <a:buAutoNum type="alphaUcPeriod"/>
            </a:pPr>
            <a:r>
              <a:rPr lang="en-US" dirty="0"/>
              <a:t>Consumer preference testing / testing of a device modification / testing of two or more devices in commercial distribution</a:t>
            </a:r>
          </a:p>
          <a:p>
            <a:pPr marL="1188720" lvl="2" indent="-457200">
              <a:buFont typeface="+mj-lt"/>
              <a:buAutoNum type="arabicPeriod"/>
            </a:pPr>
            <a:r>
              <a:rPr lang="en-US" dirty="0"/>
              <a:t>Testing must not be for the purpose of determining safety or effectiveness</a:t>
            </a:r>
          </a:p>
          <a:p>
            <a:pPr marL="1188720" lvl="2" indent="-457200">
              <a:buFont typeface="+mj-lt"/>
              <a:buAutoNum type="arabicPeriod"/>
            </a:pPr>
            <a:r>
              <a:rPr lang="en-US" dirty="0"/>
              <a:t>Testing must not put subjects at risk</a:t>
            </a:r>
          </a:p>
          <a:p>
            <a:pPr marL="822960" lvl="1" indent="-457200">
              <a:buFont typeface="+mj-lt"/>
              <a:buAutoNum type="alphaUcPeriod"/>
            </a:pPr>
            <a:r>
              <a:rPr lang="en-US" dirty="0">
                <a:solidFill>
                  <a:schemeClr val="bg1">
                    <a:lumMod val="50000"/>
                  </a:schemeClr>
                </a:solidFill>
              </a:rPr>
              <a:t>The device is solely for veterinary use</a:t>
            </a:r>
          </a:p>
          <a:p>
            <a:pPr marL="822960" lvl="1" indent="-457200">
              <a:buFont typeface="+mj-lt"/>
              <a:buAutoNum type="alphaUcPeriod"/>
            </a:pPr>
            <a:r>
              <a:rPr lang="en-US" dirty="0">
                <a:solidFill>
                  <a:schemeClr val="bg1">
                    <a:lumMod val="50000"/>
                  </a:schemeClr>
                </a:solidFill>
              </a:rPr>
              <a:t>The device is solely for research or on with laboratory animals</a:t>
            </a:r>
          </a:p>
          <a:p>
            <a:pPr marL="822960" lvl="1" indent="-457200">
              <a:buFont typeface="+mj-lt"/>
              <a:buAutoNum type="alphaUcPeriod"/>
            </a:pPr>
            <a:r>
              <a:rPr lang="en-US" dirty="0">
                <a:solidFill>
                  <a:schemeClr val="bg1">
                    <a:lumMod val="50000"/>
                  </a:schemeClr>
                </a:solidFill>
              </a:rPr>
              <a:t>The research involves a custom device (812.3(b))</a:t>
            </a:r>
          </a:p>
          <a:p>
            <a:pPr marL="822960" lvl="1" indent="-457200">
              <a:buFont typeface="+mj-lt"/>
              <a:buAutoNum type="alphaUcPeriod"/>
            </a:pPr>
            <a:endParaRPr lang="en-US" dirty="0"/>
          </a:p>
          <a:p>
            <a:pPr marL="822960" lvl="1" indent="-457200">
              <a:buFont typeface="+mj-lt"/>
              <a:buAutoNum type="alphaUcPeriod"/>
            </a:pPr>
            <a:endParaRPr lang="en-US" dirty="0"/>
          </a:p>
        </p:txBody>
      </p:sp>
    </p:spTree>
    <p:extLst>
      <p:ext uri="{BB962C8B-B14F-4D97-AF65-F5344CB8AC3E}">
        <p14:creationId xmlns:p14="http://schemas.microsoft.com/office/powerpoint/2010/main" val="376509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A45E-23BA-148D-BD95-E2C2C331A138}"/>
              </a:ext>
            </a:extLst>
          </p:cNvPr>
          <p:cNvSpPr>
            <a:spLocks noGrp="1"/>
          </p:cNvSpPr>
          <p:nvPr>
            <p:ph type="title"/>
          </p:nvPr>
        </p:nvSpPr>
        <p:spPr/>
        <p:txBody>
          <a:bodyPr/>
          <a:lstStyle/>
          <a:p>
            <a:r>
              <a:rPr lang="en-US" dirty="0"/>
              <a:t>Decision Pathway I</a:t>
            </a:r>
          </a:p>
        </p:txBody>
      </p:sp>
      <p:sp>
        <p:nvSpPr>
          <p:cNvPr id="3" name="Content Placeholder 2">
            <a:extLst>
              <a:ext uri="{FF2B5EF4-FFF2-40B4-BE49-F238E27FC236}">
                <a16:creationId xmlns:a16="http://schemas.microsoft.com/office/drawing/2014/main" id="{BC1B63CB-C391-6B01-3744-2956445560B6}"/>
              </a:ext>
            </a:extLst>
          </p:cNvPr>
          <p:cNvSpPr>
            <a:spLocks noGrp="1"/>
          </p:cNvSpPr>
          <p:nvPr>
            <p:ph idx="1"/>
          </p:nvPr>
        </p:nvSpPr>
        <p:spPr/>
        <p:txBody>
          <a:bodyPr/>
          <a:lstStyle/>
          <a:p>
            <a:pPr marL="571500" indent="-571500">
              <a:buFont typeface="+mj-lt"/>
              <a:buAutoNum type="romanUcPeriod"/>
            </a:pPr>
            <a:r>
              <a:rPr lang="en-US" dirty="0"/>
              <a:t>Does it qualify for IDE exemption?</a:t>
            </a:r>
          </a:p>
          <a:p>
            <a:pPr marL="822960" lvl="1" indent="-457200">
              <a:buFont typeface="+mj-lt"/>
              <a:buAutoNum type="alphaUcPeriod"/>
            </a:pPr>
            <a:r>
              <a:rPr lang="en-US" dirty="0">
                <a:solidFill>
                  <a:schemeClr val="bg1">
                    <a:lumMod val="50000"/>
                  </a:schemeClr>
                </a:solidFill>
              </a:rPr>
              <a:t>The study of one or more lawfully marketed medical devices</a:t>
            </a:r>
          </a:p>
          <a:p>
            <a:pPr marL="822960" lvl="1" indent="-457200">
              <a:buFont typeface="+mj-lt"/>
              <a:buAutoNum type="alphaUcPeriod"/>
            </a:pPr>
            <a:r>
              <a:rPr lang="en-US" dirty="0">
                <a:solidFill>
                  <a:schemeClr val="bg1">
                    <a:lumMod val="50000"/>
                  </a:schemeClr>
                </a:solidFill>
              </a:rPr>
              <a:t>The study of one or more non-invasive diagnostic devices</a:t>
            </a:r>
          </a:p>
          <a:p>
            <a:pPr marL="822960" lvl="1" indent="-457200">
              <a:buFont typeface="+mj-lt"/>
              <a:buAutoNum type="alphaUcPeriod"/>
            </a:pPr>
            <a:r>
              <a:rPr lang="en-US" dirty="0">
                <a:solidFill>
                  <a:schemeClr val="bg1">
                    <a:lumMod val="50000"/>
                  </a:schemeClr>
                </a:solidFill>
              </a:rPr>
              <a:t>Consumer preference testing / testing of a device modification / testing of two or more devices in commercial distribution</a:t>
            </a:r>
          </a:p>
          <a:p>
            <a:pPr marL="822960" lvl="1" indent="-457200">
              <a:buFont typeface="+mj-lt"/>
              <a:buAutoNum type="alphaUcPeriod"/>
            </a:pPr>
            <a:r>
              <a:rPr lang="en-US" dirty="0">
                <a:solidFill>
                  <a:schemeClr val="bg1">
                    <a:lumMod val="50000"/>
                  </a:schemeClr>
                </a:solidFill>
              </a:rPr>
              <a:t>The device is solely for veterinary use</a:t>
            </a:r>
          </a:p>
          <a:p>
            <a:pPr marL="822960" lvl="1" indent="-457200">
              <a:buFont typeface="+mj-lt"/>
              <a:buAutoNum type="alphaUcPeriod"/>
            </a:pPr>
            <a:r>
              <a:rPr lang="en-US" dirty="0">
                <a:solidFill>
                  <a:schemeClr val="bg1">
                    <a:lumMod val="50000"/>
                  </a:schemeClr>
                </a:solidFill>
              </a:rPr>
              <a:t>The device is solely for research or on with laboratory animals</a:t>
            </a:r>
          </a:p>
          <a:p>
            <a:pPr marL="822960" lvl="1" indent="-457200">
              <a:buFont typeface="+mj-lt"/>
              <a:buAutoNum type="alphaUcPeriod"/>
            </a:pPr>
            <a:r>
              <a:rPr lang="en-US" dirty="0"/>
              <a:t>The research involves a custom device (812.3(b))</a:t>
            </a:r>
          </a:p>
          <a:p>
            <a:pPr marL="1188720" lvl="2" indent="-457200">
              <a:buFont typeface="+mj-lt"/>
              <a:buAutoNum type="arabicPeriod"/>
            </a:pPr>
            <a:r>
              <a:rPr lang="en-US" dirty="0"/>
              <a:t>The research must not be to determine safety or effectiveness</a:t>
            </a:r>
          </a:p>
          <a:p>
            <a:pPr marL="822960" lvl="1" indent="-457200">
              <a:buFont typeface="+mj-lt"/>
              <a:buAutoNum type="alphaUcPeriod"/>
            </a:pPr>
            <a:endParaRPr lang="en-US" dirty="0"/>
          </a:p>
          <a:p>
            <a:pPr marL="822960" lvl="1" indent="-457200">
              <a:buFont typeface="+mj-lt"/>
              <a:buAutoNum type="alphaUcPeriod"/>
            </a:pPr>
            <a:endParaRPr lang="en-US" dirty="0"/>
          </a:p>
        </p:txBody>
      </p:sp>
    </p:spTree>
    <p:extLst>
      <p:ext uri="{BB962C8B-B14F-4D97-AF65-F5344CB8AC3E}">
        <p14:creationId xmlns:p14="http://schemas.microsoft.com/office/powerpoint/2010/main" val="422261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Agenda/Topics</a:t>
            </a:r>
          </a:p>
        </p:txBody>
      </p:sp>
      <p:sp>
        <p:nvSpPr>
          <p:cNvPr id="14" name="Content Placeholder 13"/>
          <p:cNvSpPr>
            <a:spLocks noGrp="1"/>
          </p:cNvSpPr>
          <p:nvPr>
            <p:ph idx="1"/>
          </p:nvPr>
        </p:nvSpPr>
        <p:spPr>
          <a:xfrm>
            <a:off x="1903413" y="1417637"/>
            <a:ext cx="9472824" cy="5262563"/>
          </a:xfrm>
        </p:spPr>
        <p:txBody>
          <a:bodyPr>
            <a:normAutofit fontScale="55000" lnSpcReduction="20000"/>
          </a:bodyPr>
          <a:lstStyle/>
          <a:p>
            <a:pPr lvl="0"/>
            <a:r>
              <a:rPr lang="en-US" dirty="0"/>
              <a:t>Review</a:t>
            </a:r>
          </a:p>
          <a:p>
            <a:pPr lvl="1"/>
            <a:r>
              <a:rPr lang="en-US" dirty="0"/>
              <a:t>Clinical Investigations</a:t>
            </a:r>
          </a:p>
          <a:p>
            <a:pPr lvl="2"/>
            <a:r>
              <a:rPr lang="en-US" dirty="0"/>
              <a:t>Human Subject</a:t>
            </a:r>
          </a:p>
          <a:p>
            <a:pPr lvl="2"/>
            <a:r>
              <a:rPr lang="en-US" dirty="0"/>
              <a:t>Test Article</a:t>
            </a:r>
          </a:p>
          <a:p>
            <a:pPr lvl="1"/>
            <a:r>
              <a:rPr lang="en-US" dirty="0"/>
              <a:t>Definitions</a:t>
            </a:r>
          </a:p>
          <a:p>
            <a:r>
              <a:rPr lang="en-US" dirty="0"/>
              <a:t>Decision pathways</a:t>
            </a:r>
          </a:p>
          <a:p>
            <a:pPr lvl="1"/>
            <a:r>
              <a:rPr lang="en-US" dirty="0"/>
              <a:t>IDE Exemption</a:t>
            </a:r>
          </a:p>
          <a:p>
            <a:pPr lvl="1"/>
            <a:r>
              <a:rPr lang="en-US" dirty="0"/>
              <a:t>IDE Determinations – Significant Risk / Nonsignificant Risk</a:t>
            </a:r>
          </a:p>
          <a:p>
            <a:r>
              <a:rPr lang="en-US" dirty="0"/>
              <a:t>IDE considerations</a:t>
            </a:r>
          </a:p>
          <a:p>
            <a:pPr lvl="1"/>
            <a:r>
              <a:rPr lang="en-US" dirty="0"/>
              <a:t>Making the Decision as to SR/NSR</a:t>
            </a:r>
          </a:p>
          <a:p>
            <a:pPr lvl="1"/>
            <a:r>
              <a:rPr lang="en-US" dirty="0"/>
              <a:t>Differences in Requirements for SR/NSR</a:t>
            </a:r>
          </a:p>
          <a:p>
            <a:r>
              <a:rPr lang="en-US" dirty="0"/>
              <a:t>IRB Responsibilities</a:t>
            </a:r>
          </a:p>
          <a:p>
            <a:pPr lvl="1"/>
            <a:r>
              <a:rPr lang="en-US" dirty="0"/>
              <a:t>Considerations for making SR/NSR Determinations</a:t>
            </a:r>
          </a:p>
          <a:p>
            <a:pPr lvl="1"/>
            <a:r>
              <a:rPr lang="en-US" dirty="0"/>
              <a:t>Documenting the Determination</a:t>
            </a:r>
          </a:p>
          <a:p>
            <a:pPr lvl="1"/>
            <a:r>
              <a:rPr lang="en-US" dirty="0"/>
              <a:t>Important Distinctions</a:t>
            </a:r>
          </a:p>
          <a:p>
            <a:r>
              <a:rPr lang="en-US" dirty="0"/>
              <a:t>Special Topics</a:t>
            </a:r>
          </a:p>
          <a:p>
            <a:pPr lvl="1"/>
            <a:r>
              <a:rPr lang="en-US" dirty="0"/>
              <a:t>Combination products</a:t>
            </a:r>
          </a:p>
          <a:p>
            <a:r>
              <a:rPr lang="en-US" dirty="0"/>
              <a:t>Case Studies</a:t>
            </a:r>
          </a:p>
          <a:p>
            <a:r>
              <a:rPr lang="en-US"/>
              <a:t>Resources</a:t>
            </a:r>
            <a:endParaRPr lang="en-US" dirty="0"/>
          </a:p>
        </p:txBody>
      </p:sp>
    </p:spTree>
    <p:extLst>
      <p:ext uri="{BB962C8B-B14F-4D97-AF65-F5344CB8AC3E}">
        <p14:creationId xmlns:p14="http://schemas.microsoft.com/office/powerpoint/2010/main" val="297073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3999-581E-F1E7-46B6-F1076D12FAB2}"/>
              </a:ext>
            </a:extLst>
          </p:cNvPr>
          <p:cNvSpPr>
            <a:spLocks noGrp="1"/>
          </p:cNvSpPr>
          <p:nvPr>
            <p:ph type="title"/>
          </p:nvPr>
        </p:nvSpPr>
        <p:spPr/>
        <p:txBody>
          <a:bodyPr/>
          <a:lstStyle/>
          <a:p>
            <a:r>
              <a:rPr lang="en-US" dirty="0"/>
              <a:t>Documentation for IDE Exemption</a:t>
            </a:r>
          </a:p>
        </p:txBody>
      </p:sp>
      <p:sp>
        <p:nvSpPr>
          <p:cNvPr id="3" name="Content Placeholder 2">
            <a:extLst>
              <a:ext uri="{FF2B5EF4-FFF2-40B4-BE49-F238E27FC236}">
                <a16:creationId xmlns:a16="http://schemas.microsoft.com/office/drawing/2014/main" id="{07B1DFA1-9778-4AF1-BED2-FEBE374446A5}"/>
              </a:ext>
            </a:extLst>
          </p:cNvPr>
          <p:cNvSpPr>
            <a:spLocks noGrp="1"/>
          </p:cNvSpPr>
          <p:nvPr>
            <p:ph idx="1"/>
          </p:nvPr>
        </p:nvSpPr>
        <p:spPr/>
        <p:txBody>
          <a:bodyPr>
            <a:normAutofit fontScale="92500" lnSpcReduction="20000"/>
          </a:bodyPr>
          <a:lstStyle/>
          <a:p>
            <a:r>
              <a:rPr lang="en-US" dirty="0"/>
              <a:t>IDE exemption considerations are </a:t>
            </a:r>
            <a:r>
              <a:rPr lang="en-US"/>
              <a:t>made during IRB review</a:t>
            </a:r>
            <a:endParaRPr lang="en-US" dirty="0"/>
          </a:p>
          <a:p>
            <a:r>
              <a:rPr lang="en-US" dirty="0"/>
              <a:t>IRB study file should contain (as applicable):</a:t>
            </a:r>
          </a:p>
          <a:p>
            <a:pPr lvl="1"/>
            <a:r>
              <a:rPr lang="en-US" dirty="0"/>
              <a:t>Information provided to IRB for review:</a:t>
            </a:r>
          </a:p>
          <a:p>
            <a:pPr lvl="2"/>
            <a:r>
              <a:rPr lang="en-US" dirty="0"/>
              <a:t>Description of device</a:t>
            </a:r>
          </a:p>
          <a:p>
            <a:pPr lvl="2"/>
            <a:r>
              <a:rPr lang="en-US" dirty="0"/>
              <a:t>Reports of prior investigations</a:t>
            </a:r>
          </a:p>
          <a:p>
            <a:pPr lvl="2"/>
            <a:r>
              <a:rPr lang="en-US" dirty="0"/>
              <a:t>Protocol/subject selection criteria</a:t>
            </a:r>
          </a:p>
          <a:p>
            <a:pPr lvl="2"/>
            <a:r>
              <a:rPr lang="en-US" dirty="0"/>
              <a:t>Sponsor’s risk assessment </a:t>
            </a:r>
            <a:r>
              <a:rPr lang="en-US" u="sng" dirty="0"/>
              <a:t>and rationale</a:t>
            </a:r>
            <a:endParaRPr lang="en-US" dirty="0"/>
          </a:p>
          <a:p>
            <a:pPr lvl="1"/>
            <a:r>
              <a:rPr lang="en-US" dirty="0"/>
              <a:t>FDA’s determination</a:t>
            </a:r>
          </a:p>
          <a:p>
            <a:pPr lvl="1"/>
            <a:r>
              <a:rPr lang="en-US" dirty="0"/>
              <a:t>Reason for exempt determination</a:t>
            </a:r>
          </a:p>
          <a:p>
            <a:pPr lvl="2"/>
            <a:r>
              <a:rPr lang="en-US" dirty="0"/>
              <a:t>Use of the device</a:t>
            </a:r>
          </a:p>
          <a:p>
            <a:pPr lvl="2"/>
            <a:r>
              <a:rPr lang="en-US" dirty="0"/>
              <a:t>Nature of harms</a:t>
            </a:r>
          </a:p>
          <a:p>
            <a:pPr lvl="2"/>
            <a:r>
              <a:rPr lang="en-US" dirty="0"/>
              <a:t>Study procedures</a:t>
            </a:r>
          </a:p>
          <a:p>
            <a:pPr lvl="2"/>
            <a:r>
              <a:rPr lang="en-US" dirty="0"/>
              <a:t>Review of documentation used to establish status</a:t>
            </a:r>
          </a:p>
          <a:p>
            <a:pPr lvl="1"/>
            <a:r>
              <a:rPr lang="en-US" dirty="0"/>
              <a:t>The determination itself</a:t>
            </a:r>
          </a:p>
        </p:txBody>
      </p:sp>
    </p:spTree>
    <p:extLst>
      <p:ext uri="{BB962C8B-B14F-4D97-AF65-F5344CB8AC3E}">
        <p14:creationId xmlns:p14="http://schemas.microsoft.com/office/powerpoint/2010/main" val="63243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C2D89-31C2-8EC6-A1C5-82F26B569D48}"/>
              </a:ext>
            </a:extLst>
          </p:cNvPr>
          <p:cNvSpPr>
            <a:spLocks noGrp="1"/>
          </p:cNvSpPr>
          <p:nvPr>
            <p:ph type="title"/>
          </p:nvPr>
        </p:nvSpPr>
        <p:spPr/>
        <p:txBody>
          <a:bodyPr/>
          <a:lstStyle/>
          <a:p>
            <a:r>
              <a:rPr lang="en-US" dirty="0"/>
              <a:t>Decision Pathway II - </a:t>
            </a:r>
          </a:p>
        </p:txBody>
      </p:sp>
      <p:sp>
        <p:nvSpPr>
          <p:cNvPr id="3" name="Text Placeholder 2">
            <a:extLst>
              <a:ext uri="{FF2B5EF4-FFF2-40B4-BE49-F238E27FC236}">
                <a16:creationId xmlns:a16="http://schemas.microsoft.com/office/drawing/2014/main" id="{CBA94210-D9D1-56B0-3DB7-A0397C2CC786}"/>
              </a:ext>
            </a:extLst>
          </p:cNvPr>
          <p:cNvSpPr>
            <a:spLocks noGrp="1"/>
          </p:cNvSpPr>
          <p:nvPr>
            <p:ph type="body" idx="1"/>
          </p:nvPr>
        </p:nvSpPr>
        <p:spPr/>
        <p:txBody>
          <a:bodyPr/>
          <a:lstStyle/>
          <a:p>
            <a:r>
              <a:rPr lang="en-US" dirty="0"/>
              <a:t>IDE Determinations – Significant Risk vs. Non-Significant Risk</a:t>
            </a:r>
          </a:p>
        </p:txBody>
      </p:sp>
    </p:spTree>
    <p:extLst>
      <p:ext uri="{BB962C8B-B14F-4D97-AF65-F5344CB8AC3E}">
        <p14:creationId xmlns:p14="http://schemas.microsoft.com/office/powerpoint/2010/main" val="224254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67AD4-2C63-C7BE-BA7C-1D40CBDBF0CE}"/>
              </a:ext>
            </a:extLst>
          </p:cNvPr>
          <p:cNvSpPr>
            <a:spLocks noGrp="1"/>
          </p:cNvSpPr>
          <p:nvPr>
            <p:ph type="title"/>
          </p:nvPr>
        </p:nvSpPr>
        <p:spPr/>
        <p:txBody>
          <a:bodyPr/>
          <a:lstStyle/>
          <a:p>
            <a:r>
              <a:rPr lang="en-US" dirty="0"/>
              <a:t>Decision Pathway II</a:t>
            </a:r>
          </a:p>
        </p:txBody>
      </p:sp>
      <p:sp>
        <p:nvSpPr>
          <p:cNvPr id="3" name="Content Placeholder 2">
            <a:extLst>
              <a:ext uri="{FF2B5EF4-FFF2-40B4-BE49-F238E27FC236}">
                <a16:creationId xmlns:a16="http://schemas.microsoft.com/office/drawing/2014/main" id="{87A5B4D6-38D6-361A-1F24-3BEFBC39C9C5}"/>
              </a:ext>
            </a:extLst>
          </p:cNvPr>
          <p:cNvSpPr>
            <a:spLocks noGrp="1"/>
          </p:cNvSpPr>
          <p:nvPr>
            <p:ph idx="1"/>
          </p:nvPr>
        </p:nvSpPr>
        <p:spPr/>
        <p:txBody>
          <a:bodyPr/>
          <a:lstStyle/>
          <a:p>
            <a:pPr marL="514350" indent="-514350">
              <a:buFont typeface="+mj-lt"/>
              <a:buAutoNum type="alphaUcPeriod"/>
            </a:pPr>
            <a:r>
              <a:rPr lang="en-US" dirty="0"/>
              <a:t>Is it a significant risk device?</a:t>
            </a:r>
          </a:p>
          <a:p>
            <a:pPr marL="514350" indent="-514350">
              <a:buFont typeface="+mj-lt"/>
              <a:buAutoNum type="alphaUcPeriod"/>
            </a:pPr>
            <a:r>
              <a:rPr lang="en-US" dirty="0"/>
              <a:t>Is it a nonsignificant risk device?</a:t>
            </a:r>
          </a:p>
        </p:txBody>
      </p:sp>
    </p:spTree>
    <p:extLst>
      <p:ext uri="{BB962C8B-B14F-4D97-AF65-F5344CB8AC3E}">
        <p14:creationId xmlns:p14="http://schemas.microsoft.com/office/powerpoint/2010/main" val="333215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67AD4-2C63-C7BE-BA7C-1D40CBDBF0CE}"/>
              </a:ext>
            </a:extLst>
          </p:cNvPr>
          <p:cNvSpPr>
            <a:spLocks noGrp="1"/>
          </p:cNvSpPr>
          <p:nvPr>
            <p:ph type="title"/>
          </p:nvPr>
        </p:nvSpPr>
        <p:spPr/>
        <p:txBody>
          <a:bodyPr/>
          <a:lstStyle/>
          <a:p>
            <a:r>
              <a:rPr lang="en-US" dirty="0"/>
              <a:t>Decision Pathway II</a:t>
            </a:r>
          </a:p>
        </p:txBody>
      </p:sp>
      <p:sp>
        <p:nvSpPr>
          <p:cNvPr id="3" name="Content Placeholder 2">
            <a:extLst>
              <a:ext uri="{FF2B5EF4-FFF2-40B4-BE49-F238E27FC236}">
                <a16:creationId xmlns:a16="http://schemas.microsoft.com/office/drawing/2014/main" id="{87A5B4D6-38D6-361A-1F24-3BEFBC39C9C5}"/>
              </a:ext>
            </a:extLst>
          </p:cNvPr>
          <p:cNvSpPr>
            <a:spLocks noGrp="1"/>
          </p:cNvSpPr>
          <p:nvPr>
            <p:ph idx="1"/>
          </p:nvPr>
        </p:nvSpPr>
        <p:spPr/>
        <p:txBody>
          <a:bodyPr>
            <a:normAutofit lnSpcReduction="10000"/>
          </a:bodyPr>
          <a:lstStyle/>
          <a:p>
            <a:pPr marL="514350" indent="-514350">
              <a:buFont typeface="+mj-lt"/>
              <a:buAutoNum type="alphaUcPeriod"/>
            </a:pPr>
            <a:r>
              <a:rPr lang="en-US" dirty="0"/>
              <a:t>Is it a significant risk device?</a:t>
            </a:r>
          </a:p>
          <a:p>
            <a:pPr marL="880110" lvl="1" indent="-514350">
              <a:buFont typeface="+mj-lt"/>
              <a:buAutoNum type="arabicPeriod"/>
            </a:pPr>
            <a:r>
              <a:rPr lang="en-US" dirty="0"/>
              <a:t>Is intended as an implant and presents a potential for serious risk to the health, safety, or welfare of a subject; or</a:t>
            </a:r>
          </a:p>
          <a:p>
            <a:pPr marL="880110" lvl="1" indent="-514350">
              <a:buFont typeface="+mj-lt"/>
              <a:buAutoNum type="arabicPeriod"/>
            </a:pPr>
            <a:r>
              <a:rPr lang="en-US" dirty="0"/>
              <a:t>Is purported or represented to be for use supporting or sustaining human life and presents a potential for serious risk to the health, safety, or welfare of a subject; or</a:t>
            </a:r>
          </a:p>
          <a:p>
            <a:pPr marL="880110" lvl="1" indent="-514350">
              <a:buFont typeface="+mj-lt"/>
              <a:buAutoNum type="arabicPeriod"/>
            </a:pPr>
            <a:r>
              <a:rPr lang="en-US" dirty="0"/>
              <a:t>Is for a use of substantial importance in diagnosing, curing, mitigating, or treating disease, or otherwise preventing impairment of human health and presents a potential for serious risk to the health, safety, or welfare of a subject; or</a:t>
            </a:r>
          </a:p>
          <a:p>
            <a:pPr marL="880110" lvl="1" indent="-514350">
              <a:buFont typeface="+mj-lt"/>
              <a:buAutoNum type="arabicPeriod"/>
            </a:pPr>
            <a:r>
              <a:rPr lang="en-US" dirty="0"/>
              <a:t>Otherwise presents a potential for serious risk to the health, safety, or welfare of a subject</a:t>
            </a:r>
          </a:p>
          <a:p>
            <a:pPr marL="514350" indent="-514350">
              <a:buFont typeface="+mj-lt"/>
              <a:buAutoNum type="alphaUcPeriod"/>
            </a:pPr>
            <a:r>
              <a:rPr lang="en-US" dirty="0">
                <a:solidFill>
                  <a:schemeClr val="bg1">
                    <a:lumMod val="50000"/>
                  </a:schemeClr>
                </a:solidFill>
              </a:rPr>
              <a:t>Is it a nonsignificant risk device?</a:t>
            </a:r>
          </a:p>
        </p:txBody>
      </p:sp>
    </p:spTree>
    <p:extLst>
      <p:ext uri="{BB962C8B-B14F-4D97-AF65-F5344CB8AC3E}">
        <p14:creationId xmlns:p14="http://schemas.microsoft.com/office/powerpoint/2010/main" val="319377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67AD4-2C63-C7BE-BA7C-1D40CBDBF0CE}"/>
              </a:ext>
            </a:extLst>
          </p:cNvPr>
          <p:cNvSpPr>
            <a:spLocks noGrp="1"/>
          </p:cNvSpPr>
          <p:nvPr>
            <p:ph type="title"/>
          </p:nvPr>
        </p:nvSpPr>
        <p:spPr/>
        <p:txBody>
          <a:bodyPr/>
          <a:lstStyle/>
          <a:p>
            <a:r>
              <a:rPr lang="en-US" dirty="0"/>
              <a:t>Decision Pathway II</a:t>
            </a:r>
          </a:p>
        </p:txBody>
      </p:sp>
      <p:sp>
        <p:nvSpPr>
          <p:cNvPr id="3" name="Content Placeholder 2">
            <a:extLst>
              <a:ext uri="{FF2B5EF4-FFF2-40B4-BE49-F238E27FC236}">
                <a16:creationId xmlns:a16="http://schemas.microsoft.com/office/drawing/2014/main" id="{87A5B4D6-38D6-361A-1F24-3BEFBC39C9C5}"/>
              </a:ext>
            </a:extLst>
          </p:cNvPr>
          <p:cNvSpPr>
            <a:spLocks noGrp="1"/>
          </p:cNvSpPr>
          <p:nvPr>
            <p:ph idx="1"/>
          </p:nvPr>
        </p:nvSpPr>
        <p:spPr/>
        <p:txBody>
          <a:bodyPr/>
          <a:lstStyle/>
          <a:p>
            <a:pPr marL="514350" indent="-514350">
              <a:buFont typeface="+mj-lt"/>
              <a:buAutoNum type="alphaUcPeriod"/>
            </a:pPr>
            <a:r>
              <a:rPr lang="en-US" dirty="0">
                <a:solidFill>
                  <a:schemeClr val="bg1">
                    <a:lumMod val="50000"/>
                  </a:schemeClr>
                </a:solidFill>
              </a:rPr>
              <a:t>Is it a significant risk device?</a:t>
            </a:r>
          </a:p>
          <a:p>
            <a:pPr marL="514350" indent="-514350">
              <a:buFont typeface="+mj-lt"/>
              <a:buAutoNum type="alphaUcPeriod"/>
            </a:pPr>
            <a:r>
              <a:rPr lang="en-US" dirty="0"/>
              <a:t>Is it a nonsignificant risk device?</a:t>
            </a:r>
          </a:p>
          <a:p>
            <a:pPr marL="880110" lvl="1" indent="-514350">
              <a:buFont typeface="+mj-lt"/>
              <a:buAutoNum type="arabicPeriod"/>
            </a:pPr>
            <a:r>
              <a:rPr lang="en-US" dirty="0"/>
              <a:t>It does not meet the definition for a significant risk device</a:t>
            </a:r>
          </a:p>
        </p:txBody>
      </p:sp>
    </p:spTree>
    <p:extLst>
      <p:ext uri="{BB962C8B-B14F-4D97-AF65-F5344CB8AC3E}">
        <p14:creationId xmlns:p14="http://schemas.microsoft.com/office/powerpoint/2010/main" val="8056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2051D-B948-F4AD-29A2-BA68922EC1BB}"/>
              </a:ext>
            </a:extLst>
          </p:cNvPr>
          <p:cNvSpPr>
            <a:spLocks noGrp="1"/>
          </p:cNvSpPr>
          <p:nvPr>
            <p:ph type="title"/>
          </p:nvPr>
        </p:nvSpPr>
        <p:spPr/>
        <p:txBody>
          <a:bodyPr/>
          <a:lstStyle/>
          <a:p>
            <a:r>
              <a:rPr lang="en-US" dirty="0"/>
              <a:t>IDE Considerations</a:t>
            </a:r>
          </a:p>
        </p:txBody>
      </p:sp>
      <p:sp>
        <p:nvSpPr>
          <p:cNvPr id="3" name="Text Placeholder 2">
            <a:extLst>
              <a:ext uri="{FF2B5EF4-FFF2-40B4-BE49-F238E27FC236}">
                <a16:creationId xmlns:a16="http://schemas.microsoft.com/office/drawing/2014/main" id="{7C65EBFD-C325-0CDA-E09F-224DBB081124}"/>
              </a:ext>
            </a:extLst>
          </p:cNvPr>
          <p:cNvSpPr>
            <a:spLocks noGrp="1"/>
          </p:cNvSpPr>
          <p:nvPr>
            <p:ph type="body" idx="1"/>
          </p:nvPr>
        </p:nvSpPr>
        <p:spPr/>
        <p:txBody>
          <a:bodyPr>
            <a:normAutofit fontScale="92500"/>
          </a:bodyPr>
          <a:lstStyle/>
          <a:p>
            <a:pPr marL="571500" indent="-571500">
              <a:buAutoNum type="romanUcPeriod"/>
            </a:pPr>
            <a:r>
              <a:rPr lang="en-US" dirty="0"/>
              <a:t>Making the Decision of SR/NSR</a:t>
            </a:r>
          </a:p>
          <a:p>
            <a:pPr marL="571500" indent="-571500">
              <a:buAutoNum type="romanUcPeriod"/>
            </a:pPr>
            <a:r>
              <a:rPr lang="en-US" dirty="0"/>
              <a:t>Differences in Requirements for SR/NSR</a:t>
            </a:r>
          </a:p>
          <a:p>
            <a:pPr marL="571500" indent="-571500">
              <a:buAutoNum type="romanUcPeriod"/>
            </a:pPr>
            <a:endParaRPr lang="en-US" dirty="0"/>
          </a:p>
        </p:txBody>
      </p:sp>
    </p:spTree>
    <p:extLst>
      <p:ext uri="{BB962C8B-B14F-4D97-AF65-F5344CB8AC3E}">
        <p14:creationId xmlns:p14="http://schemas.microsoft.com/office/powerpoint/2010/main" val="263567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77265-A1A4-56CD-F98B-8B3DE2EDF1A6}"/>
              </a:ext>
            </a:extLst>
          </p:cNvPr>
          <p:cNvSpPr>
            <a:spLocks noGrp="1"/>
          </p:cNvSpPr>
          <p:nvPr>
            <p:ph type="title"/>
          </p:nvPr>
        </p:nvSpPr>
        <p:spPr/>
        <p:txBody>
          <a:bodyPr/>
          <a:lstStyle/>
          <a:p>
            <a:r>
              <a:rPr lang="en-US" dirty="0"/>
              <a:t>IDE Considerations</a:t>
            </a:r>
          </a:p>
        </p:txBody>
      </p:sp>
      <p:sp>
        <p:nvSpPr>
          <p:cNvPr id="3" name="Content Placeholder 2">
            <a:extLst>
              <a:ext uri="{FF2B5EF4-FFF2-40B4-BE49-F238E27FC236}">
                <a16:creationId xmlns:a16="http://schemas.microsoft.com/office/drawing/2014/main" id="{FFE3F5FB-E70D-F4D0-A10B-8330D334D82B}"/>
              </a:ext>
            </a:extLst>
          </p:cNvPr>
          <p:cNvSpPr>
            <a:spLocks noGrp="1"/>
          </p:cNvSpPr>
          <p:nvPr>
            <p:ph idx="1"/>
          </p:nvPr>
        </p:nvSpPr>
        <p:spPr/>
        <p:txBody>
          <a:bodyPr/>
          <a:lstStyle/>
          <a:p>
            <a:pPr marL="571500" indent="-571500">
              <a:buFont typeface="+mj-lt"/>
              <a:buAutoNum type="romanUcPeriod"/>
            </a:pPr>
            <a:r>
              <a:rPr lang="en-US" dirty="0"/>
              <a:t>Making the SR/NSR Determination</a:t>
            </a:r>
          </a:p>
          <a:p>
            <a:pPr lvl="1">
              <a:buFont typeface="Wingdings" panose="05000000000000000000" pitchFamily="2" charset="2"/>
              <a:buChar char="§"/>
            </a:pPr>
            <a:r>
              <a:rPr lang="en-US" dirty="0"/>
              <a:t>Sponsors make the initial risk determination and present it to the IRB</a:t>
            </a:r>
          </a:p>
          <a:p>
            <a:pPr lvl="1">
              <a:buFont typeface="Wingdings" panose="05000000000000000000" pitchFamily="2" charset="2"/>
              <a:buChar char="§"/>
            </a:pPr>
            <a:r>
              <a:rPr lang="en-US" dirty="0"/>
              <a:t>IRB reviews the determination for every investigational device study</a:t>
            </a:r>
          </a:p>
          <a:p>
            <a:pPr lvl="1">
              <a:buFont typeface="Wingdings" panose="05000000000000000000" pitchFamily="2" charset="2"/>
              <a:buChar char="§"/>
            </a:pPr>
            <a:r>
              <a:rPr lang="en-US" dirty="0"/>
              <a:t>FDA is the final arbiter* &amp; they are available to help the sponsor, investigator, or IRB</a:t>
            </a:r>
          </a:p>
          <a:p>
            <a:pPr marL="365760" lvl="1" indent="0">
              <a:buNone/>
            </a:pPr>
            <a:r>
              <a:rPr lang="en-US" dirty="0"/>
              <a:t>*If the FDA has already made an SR/NSR determination, the IRB does not have to </a:t>
            </a:r>
          </a:p>
          <a:p>
            <a:pPr marL="365760" lvl="1" indent="0">
              <a:buNone/>
            </a:pPr>
            <a:endParaRPr lang="en-US" dirty="0"/>
          </a:p>
          <a:p>
            <a:endParaRPr lang="en-US" dirty="0"/>
          </a:p>
        </p:txBody>
      </p:sp>
    </p:spTree>
    <p:extLst>
      <p:ext uri="{BB962C8B-B14F-4D97-AF65-F5344CB8AC3E}">
        <p14:creationId xmlns:p14="http://schemas.microsoft.com/office/powerpoint/2010/main" val="110027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77265-A1A4-56CD-F98B-8B3DE2EDF1A6}"/>
              </a:ext>
            </a:extLst>
          </p:cNvPr>
          <p:cNvSpPr>
            <a:spLocks noGrp="1"/>
          </p:cNvSpPr>
          <p:nvPr>
            <p:ph type="title"/>
          </p:nvPr>
        </p:nvSpPr>
        <p:spPr/>
        <p:txBody>
          <a:bodyPr/>
          <a:lstStyle/>
          <a:p>
            <a:r>
              <a:rPr lang="en-US" dirty="0"/>
              <a:t>IDE Considerations</a:t>
            </a:r>
          </a:p>
        </p:txBody>
      </p:sp>
      <p:sp>
        <p:nvSpPr>
          <p:cNvPr id="3" name="Content Placeholder 2">
            <a:extLst>
              <a:ext uri="{FF2B5EF4-FFF2-40B4-BE49-F238E27FC236}">
                <a16:creationId xmlns:a16="http://schemas.microsoft.com/office/drawing/2014/main" id="{FFE3F5FB-E70D-F4D0-A10B-8330D334D82B}"/>
              </a:ext>
            </a:extLst>
          </p:cNvPr>
          <p:cNvSpPr>
            <a:spLocks noGrp="1"/>
          </p:cNvSpPr>
          <p:nvPr>
            <p:ph idx="1"/>
          </p:nvPr>
        </p:nvSpPr>
        <p:spPr/>
        <p:txBody>
          <a:bodyPr/>
          <a:lstStyle/>
          <a:p>
            <a:pPr marL="571500" indent="-571500">
              <a:buFont typeface="+mj-lt"/>
              <a:buAutoNum type="romanUcPeriod" startAt="2"/>
            </a:pPr>
            <a:r>
              <a:rPr lang="en-US" dirty="0"/>
              <a:t>Differences in Requirements</a:t>
            </a:r>
          </a:p>
          <a:p>
            <a:pPr lvl="1">
              <a:buFont typeface="Wingdings" panose="05000000000000000000" pitchFamily="2" charset="2"/>
              <a:buChar char="§"/>
            </a:pPr>
            <a:r>
              <a:rPr lang="en-US" dirty="0"/>
              <a:t>Significant Risk devices</a:t>
            </a:r>
          </a:p>
          <a:p>
            <a:pPr lvl="2">
              <a:buFont typeface="Courier New" panose="02070309020205020404" pitchFamily="49" charset="0"/>
              <a:buChar char="o"/>
            </a:pPr>
            <a:r>
              <a:rPr lang="en-US" dirty="0"/>
              <a:t>Follow all IDE regulations at Part 812</a:t>
            </a:r>
          </a:p>
          <a:p>
            <a:pPr lvl="2">
              <a:buFont typeface="Courier New" panose="02070309020205020404" pitchFamily="49" charset="0"/>
              <a:buChar char="o"/>
            </a:pPr>
            <a:r>
              <a:rPr lang="en-US" dirty="0"/>
              <a:t>Must have approved IDE application before proceeding with study</a:t>
            </a:r>
          </a:p>
          <a:p>
            <a:pPr lvl="1">
              <a:buFont typeface="Wingdings" panose="05000000000000000000" pitchFamily="2" charset="2"/>
              <a:buChar char="§"/>
            </a:pPr>
            <a:r>
              <a:rPr lang="en-US" dirty="0"/>
              <a:t>Nonsignificant Risk devices</a:t>
            </a:r>
          </a:p>
          <a:p>
            <a:pPr lvl="2">
              <a:buFont typeface="Courier New" panose="02070309020205020404" pitchFamily="49" charset="0"/>
              <a:buChar char="o"/>
            </a:pPr>
            <a:r>
              <a:rPr lang="en-US" dirty="0"/>
              <a:t>Follow abbreviated requirements at Part 812.2(b)</a:t>
            </a:r>
          </a:p>
          <a:p>
            <a:pPr lvl="3">
              <a:buFont typeface="Arial" panose="020B0604020202020204" pitchFamily="34" charset="0"/>
              <a:buChar char="•"/>
            </a:pPr>
            <a:r>
              <a:rPr lang="en-US" dirty="0"/>
              <a:t>No need to make progress or final reports to FDA</a:t>
            </a:r>
          </a:p>
          <a:p>
            <a:pPr lvl="2">
              <a:buFont typeface="Courier New" panose="02070309020205020404" pitchFamily="49" charset="0"/>
              <a:buChar char="o"/>
            </a:pPr>
            <a:r>
              <a:rPr lang="en-US" dirty="0"/>
              <a:t>Do not require an IDE application</a:t>
            </a:r>
          </a:p>
          <a:p>
            <a:pPr lvl="2">
              <a:buFont typeface="Courier New" panose="02070309020205020404" pitchFamily="49" charset="0"/>
              <a:buChar char="o"/>
            </a:pPr>
            <a:r>
              <a:rPr lang="en-US" dirty="0"/>
              <a:t>Do not need to report IRB approval of NSR device study to FDA</a:t>
            </a:r>
          </a:p>
          <a:p>
            <a:pPr lvl="3">
              <a:buFont typeface="Arial" panose="020B0604020202020204" pitchFamily="34" charset="0"/>
              <a:buChar char="•"/>
            </a:pPr>
            <a:r>
              <a:rPr lang="en-US" dirty="0"/>
              <a:t>This means that an NSR device study may be conducted without FDA knowing about it</a:t>
            </a:r>
          </a:p>
          <a:p>
            <a:pPr lvl="3">
              <a:buFont typeface="Arial" panose="020B0604020202020204" pitchFamily="34" charset="0"/>
              <a:buChar char="•"/>
            </a:pPr>
            <a:r>
              <a:rPr lang="en-US" dirty="0"/>
              <a:t>The IRB serves as the surrogate to FDA for review / approval / continuing review of NSR device studies</a:t>
            </a:r>
          </a:p>
          <a:p>
            <a:endParaRPr lang="en-US" dirty="0"/>
          </a:p>
        </p:txBody>
      </p:sp>
    </p:spTree>
    <p:extLst>
      <p:ext uri="{BB962C8B-B14F-4D97-AF65-F5344CB8AC3E}">
        <p14:creationId xmlns:p14="http://schemas.microsoft.com/office/powerpoint/2010/main" val="47848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BB47E-AF12-BFCF-ED77-509164D5ADD1}"/>
              </a:ext>
            </a:extLst>
          </p:cNvPr>
          <p:cNvSpPr>
            <a:spLocks noGrp="1"/>
          </p:cNvSpPr>
          <p:nvPr>
            <p:ph type="title"/>
          </p:nvPr>
        </p:nvSpPr>
        <p:spPr/>
        <p:txBody>
          <a:bodyPr/>
          <a:lstStyle/>
          <a:p>
            <a:r>
              <a:rPr lang="en-US" dirty="0"/>
              <a:t>IRB Responsibilities</a:t>
            </a:r>
          </a:p>
        </p:txBody>
      </p:sp>
      <p:sp>
        <p:nvSpPr>
          <p:cNvPr id="3" name="Text Placeholder 2">
            <a:extLst>
              <a:ext uri="{FF2B5EF4-FFF2-40B4-BE49-F238E27FC236}">
                <a16:creationId xmlns:a16="http://schemas.microsoft.com/office/drawing/2014/main" id="{4CE429C6-764C-0FFB-B445-422B82DC2E42}"/>
              </a:ext>
            </a:extLst>
          </p:cNvPr>
          <p:cNvSpPr>
            <a:spLocks noGrp="1"/>
          </p:cNvSpPr>
          <p:nvPr>
            <p:ph type="body" idx="1"/>
          </p:nvPr>
        </p:nvSpPr>
        <p:spPr/>
        <p:txBody>
          <a:bodyPr>
            <a:normAutofit fontScale="77500" lnSpcReduction="20000"/>
          </a:bodyPr>
          <a:lstStyle/>
          <a:p>
            <a:pPr marL="571500" indent="-571500">
              <a:buAutoNum type="romanUcPeriod"/>
            </a:pPr>
            <a:r>
              <a:rPr lang="en-US" dirty="0"/>
              <a:t>Considerations for making SR/NSR determination</a:t>
            </a:r>
          </a:p>
          <a:p>
            <a:pPr marL="571500" indent="-571500">
              <a:buAutoNum type="romanUcPeriod"/>
            </a:pPr>
            <a:r>
              <a:rPr lang="en-US" dirty="0"/>
              <a:t>Documenting the determination</a:t>
            </a:r>
          </a:p>
          <a:p>
            <a:pPr marL="571500" indent="-571500">
              <a:buAutoNum type="romanUcPeriod"/>
            </a:pPr>
            <a:r>
              <a:rPr lang="en-US" dirty="0"/>
              <a:t>Important distinctions</a:t>
            </a:r>
          </a:p>
        </p:txBody>
      </p:sp>
    </p:spTree>
    <p:extLst>
      <p:ext uri="{BB962C8B-B14F-4D97-AF65-F5344CB8AC3E}">
        <p14:creationId xmlns:p14="http://schemas.microsoft.com/office/powerpoint/2010/main" val="225040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63DC-23E1-D21C-29B4-5C0F41E89494}"/>
              </a:ext>
            </a:extLst>
          </p:cNvPr>
          <p:cNvSpPr>
            <a:spLocks noGrp="1"/>
          </p:cNvSpPr>
          <p:nvPr>
            <p:ph type="title"/>
          </p:nvPr>
        </p:nvSpPr>
        <p:spPr/>
        <p:txBody>
          <a:bodyPr/>
          <a:lstStyle/>
          <a:p>
            <a:r>
              <a:rPr lang="en-US" dirty="0"/>
              <a:t>Considerations for making SR/NSR determinations</a:t>
            </a:r>
          </a:p>
        </p:txBody>
      </p:sp>
      <p:sp>
        <p:nvSpPr>
          <p:cNvPr id="3" name="Text Placeholder 2">
            <a:extLst>
              <a:ext uri="{FF2B5EF4-FFF2-40B4-BE49-F238E27FC236}">
                <a16:creationId xmlns:a16="http://schemas.microsoft.com/office/drawing/2014/main" id="{2F6EC86A-7BD7-3563-6753-FF48565B3677}"/>
              </a:ext>
            </a:extLst>
          </p:cNvPr>
          <p:cNvSpPr>
            <a:spLocks noGrp="1"/>
          </p:cNvSpPr>
          <p:nvPr>
            <p:ph type="body" idx="1"/>
          </p:nvPr>
        </p:nvSpPr>
        <p:spPr/>
        <p:txBody>
          <a:bodyPr/>
          <a:lstStyle/>
          <a:p>
            <a:r>
              <a:rPr lang="en-US" dirty="0"/>
              <a:t>Guiding your review</a:t>
            </a:r>
          </a:p>
        </p:txBody>
      </p:sp>
    </p:spTree>
    <p:extLst>
      <p:ext uri="{BB962C8B-B14F-4D97-AF65-F5344CB8AC3E}">
        <p14:creationId xmlns:p14="http://schemas.microsoft.com/office/powerpoint/2010/main" val="415978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8B33-21F2-25A5-CC03-2CF1BDAB54D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CD234C1B-735B-1816-0DE9-3F4AED08DA90}"/>
              </a:ext>
            </a:extLst>
          </p:cNvPr>
          <p:cNvSpPr>
            <a:spLocks noGrp="1"/>
          </p:cNvSpPr>
          <p:nvPr>
            <p:ph type="body" idx="1"/>
          </p:nvPr>
        </p:nvSpPr>
        <p:spPr/>
        <p:txBody>
          <a:bodyPr/>
          <a:lstStyle/>
          <a:p>
            <a:r>
              <a:rPr lang="en-US" dirty="0"/>
              <a:t>Clinical Investigation and associated definitions; applying these definitions</a:t>
            </a:r>
          </a:p>
        </p:txBody>
      </p:sp>
    </p:spTree>
    <p:extLst>
      <p:ext uri="{BB962C8B-B14F-4D97-AF65-F5344CB8AC3E}">
        <p14:creationId xmlns:p14="http://schemas.microsoft.com/office/powerpoint/2010/main" val="305194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C254-F312-52A1-7BCA-4A4B5A4FBE34}"/>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181D43D7-44F8-9431-7508-AA034CE04C87}"/>
              </a:ext>
            </a:extLst>
          </p:cNvPr>
          <p:cNvSpPr>
            <a:spLocks noGrp="1"/>
          </p:cNvSpPr>
          <p:nvPr>
            <p:ph idx="1"/>
          </p:nvPr>
        </p:nvSpPr>
        <p:spPr/>
        <p:txBody>
          <a:bodyPr/>
          <a:lstStyle/>
          <a:p>
            <a:r>
              <a:rPr lang="en-US" dirty="0"/>
              <a:t>Basis for risk determination</a:t>
            </a:r>
          </a:p>
          <a:p>
            <a:r>
              <a:rPr lang="en-US" dirty="0"/>
              <a:t>Nature of harm from use of the device</a:t>
            </a:r>
          </a:p>
          <a:p>
            <a:r>
              <a:rPr lang="en-US" dirty="0"/>
              <a:t>Does the subject have to undergo any additional procedures as part of the investigational study</a:t>
            </a:r>
          </a:p>
          <a:p>
            <a:pPr marL="0" indent="0">
              <a:buNone/>
            </a:pPr>
            <a:endParaRPr lang="en-US" dirty="0"/>
          </a:p>
        </p:txBody>
      </p:sp>
    </p:spTree>
    <p:extLst>
      <p:ext uri="{BB962C8B-B14F-4D97-AF65-F5344CB8AC3E}">
        <p14:creationId xmlns:p14="http://schemas.microsoft.com/office/powerpoint/2010/main" val="4231146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C254-F312-52A1-7BCA-4A4B5A4FBE34}"/>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181D43D7-44F8-9431-7508-AA034CE04C87}"/>
              </a:ext>
            </a:extLst>
          </p:cNvPr>
          <p:cNvSpPr>
            <a:spLocks noGrp="1"/>
          </p:cNvSpPr>
          <p:nvPr>
            <p:ph idx="1"/>
          </p:nvPr>
        </p:nvSpPr>
        <p:spPr/>
        <p:txBody>
          <a:bodyPr/>
          <a:lstStyle/>
          <a:p>
            <a:r>
              <a:rPr lang="en-US" dirty="0"/>
              <a:t>Basis for risk determination</a:t>
            </a:r>
          </a:p>
          <a:p>
            <a:pPr lvl="1"/>
            <a:r>
              <a:rPr lang="en-US" dirty="0"/>
              <a:t>The risk determination is based on the proposed use of a device in an investigation – not on the device alone</a:t>
            </a:r>
          </a:p>
          <a:p>
            <a:r>
              <a:rPr lang="en-US" dirty="0">
                <a:solidFill>
                  <a:schemeClr val="bg1">
                    <a:lumMod val="50000"/>
                  </a:schemeClr>
                </a:solidFill>
              </a:rPr>
              <a:t>Nature of harm from use of the device</a:t>
            </a:r>
          </a:p>
          <a:p>
            <a:r>
              <a:rPr lang="en-US" dirty="0">
                <a:solidFill>
                  <a:schemeClr val="bg1">
                    <a:lumMod val="50000"/>
                  </a:schemeClr>
                </a:solidFill>
              </a:rPr>
              <a:t>Does the subject have to undergo any additional procedures as part of the investigational study</a:t>
            </a:r>
          </a:p>
          <a:p>
            <a:pPr marL="0" indent="0">
              <a:buNone/>
            </a:pPr>
            <a:endParaRPr lang="en-US" dirty="0"/>
          </a:p>
        </p:txBody>
      </p:sp>
    </p:spTree>
    <p:extLst>
      <p:ext uri="{BB962C8B-B14F-4D97-AF65-F5344CB8AC3E}">
        <p14:creationId xmlns:p14="http://schemas.microsoft.com/office/powerpoint/2010/main" val="252795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C254-F312-52A1-7BCA-4A4B5A4FBE34}"/>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181D43D7-44F8-9431-7508-AA034CE04C87}"/>
              </a:ext>
            </a:extLst>
          </p:cNvPr>
          <p:cNvSpPr>
            <a:spLocks noGrp="1"/>
          </p:cNvSpPr>
          <p:nvPr>
            <p:ph idx="1"/>
          </p:nvPr>
        </p:nvSpPr>
        <p:spPr/>
        <p:txBody>
          <a:bodyPr/>
          <a:lstStyle/>
          <a:p>
            <a:r>
              <a:rPr lang="en-US" dirty="0">
                <a:solidFill>
                  <a:schemeClr val="bg1">
                    <a:lumMod val="50000"/>
                  </a:schemeClr>
                </a:solidFill>
              </a:rPr>
              <a:t>Basis for risk determination</a:t>
            </a:r>
          </a:p>
          <a:p>
            <a:r>
              <a:rPr lang="en-US" dirty="0"/>
              <a:t>Nature of harm from use of the device</a:t>
            </a:r>
          </a:p>
          <a:p>
            <a:pPr lvl="1"/>
            <a:r>
              <a:rPr lang="en-US" dirty="0"/>
              <a:t>SR studies present a potential for serious risk to the health, safety, or welfare of a subject</a:t>
            </a:r>
          </a:p>
          <a:p>
            <a:r>
              <a:rPr lang="en-US" dirty="0">
                <a:solidFill>
                  <a:schemeClr val="bg1">
                    <a:lumMod val="50000"/>
                  </a:schemeClr>
                </a:solidFill>
              </a:rPr>
              <a:t>Does the subject have to undergo any additional procedures as part of the investigational study</a:t>
            </a:r>
          </a:p>
          <a:p>
            <a:pPr marL="0" indent="0">
              <a:buNone/>
            </a:pPr>
            <a:endParaRPr lang="en-US" dirty="0"/>
          </a:p>
        </p:txBody>
      </p:sp>
    </p:spTree>
    <p:extLst>
      <p:ext uri="{BB962C8B-B14F-4D97-AF65-F5344CB8AC3E}">
        <p14:creationId xmlns:p14="http://schemas.microsoft.com/office/powerpoint/2010/main" val="340198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C254-F312-52A1-7BCA-4A4B5A4FBE34}"/>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181D43D7-44F8-9431-7508-AA034CE04C87}"/>
              </a:ext>
            </a:extLst>
          </p:cNvPr>
          <p:cNvSpPr>
            <a:spLocks noGrp="1"/>
          </p:cNvSpPr>
          <p:nvPr>
            <p:ph idx="1"/>
          </p:nvPr>
        </p:nvSpPr>
        <p:spPr/>
        <p:txBody>
          <a:bodyPr>
            <a:normAutofit lnSpcReduction="10000"/>
          </a:bodyPr>
          <a:lstStyle/>
          <a:p>
            <a:r>
              <a:rPr lang="en-US" dirty="0">
                <a:solidFill>
                  <a:schemeClr val="bg1">
                    <a:lumMod val="50000"/>
                  </a:schemeClr>
                </a:solidFill>
              </a:rPr>
              <a:t>Basis for risk determination</a:t>
            </a:r>
          </a:p>
          <a:p>
            <a:r>
              <a:rPr lang="en-US" dirty="0">
                <a:solidFill>
                  <a:schemeClr val="bg1">
                    <a:lumMod val="50000"/>
                  </a:schemeClr>
                </a:solidFill>
              </a:rPr>
              <a:t>Nature of harm from use of the device</a:t>
            </a:r>
          </a:p>
          <a:p>
            <a:r>
              <a:rPr lang="en-US" dirty="0"/>
              <a:t>Does the subject have to undergo any additional procedures as part of the investigational study</a:t>
            </a:r>
          </a:p>
          <a:p>
            <a:pPr lvl="1"/>
            <a:r>
              <a:rPr lang="en-US" dirty="0"/>
              <a:t>IRBs must consider the potential harm the procedure could cause as well as the potential harm caused by the device</a:t>
            </a:r>
          </a:p>
          <a:p>
            <a:pPr lvl="1"/>
            <a:r>
              <a:rPr lang="en-US" dirty="0"/>
              <a:t>Examples:</a:t>
            </a:r>
          </a:p>
          <a:p>
            <a:pPr lvl="2"/>
            <a:r>
              <a:rPr lang="en-US" dirty="0"/>
              <a:t>The device use involves a surgical procedure – consider whether the surgery would occur irrespective of the research</a:t>
            </a:r>
          </a:p>
          <a:p>
            <a:pPr lvl="2"/>
            <a:r>
              <a:rPr lang="en-US" dirty="0"/>
              <a:t>The device is not implanted</a:t>
            </a:r>
          </a:p>
          <a:p>
            <a:pPr lvl="2"/>
            <a:r>
              <a:rPr lang="en-US" dirty="0"/>
              <a:t>The device is not of substantial importance in diagnosing, curing, mitigating or treating disease</a:t>
            </a:r>
          </a:p>
          <a:p>
            <a:pPr marL="0" indent="0">
              <a:buNone/>
            </a:pPr>
            <a:endParaRPr lang="en-US" dirty="0"/>
          </a:p>
        </p:txBody>
      </p:sp>
    </p:spTree>
    <p:extLst>
      <p:ext uri="{BB962C8B-B14F-4D97-AF65-F5344CB8AC3E}">
        <p14:creationId xmlns:p14="http://schemas.microsoft.com/office/powerpoint/2010/main" val="14047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6897C-9EB4-56F0-CF32-E8DDA9C5AD3B}"/>
              </a:ext>
            </a:extLst>
          </p:cNvPr>
          <p:cNvSpPr>
            <a:spLocks noGrp="1"/>
          </p:cNvSpPr>
          <p:nvPr>
            <p:ph type="title"/>
          </p:nvPr>
        </p:nvSpPr>
        <p:spPr/>
        <p:txBody>
          <a:bodyPr/>
          <a:lstStyle/>
          <a:p>
            <a:r>
              <a:rPr lang="en-US" dirty="0"/>
              <a:t>Documenting the SR/NSR Determination</a:t>
            </a:r>
          </a:p>
        </p:txBody>
      </p:sp>
      <p:sp>
        <p:nvSpPr>
          <p:cNvPr id="3" name="Text Placeholder 2">
            <a:extLst>
              <a:ext uri="{FF2B5EF4-FFF2-40B4-BE49-F238E27FC236}">
                <a16:creationId xmlns:a16="http://schemas.microsoft.com/office/drawing/2014/main" id="{36F6381D-B2BB-FCC0-D56E-E6D119F51A9C}"/>
              </a:ext>
            </a:extLst>
          </p:cNvPr>
          <p:cNvSpPr>
            <a:spLocks noGrp="1"/>
          </p:cNvSpPr>
          <p:nvPr>
            <p:ph type="body" idx="1"/>
          </p:nvPr>
        </p:nvSpPr>
        <p:spPr/>
        <p:txBody>
          <a:bodyPr/>
          <a:lstStyle/>
          <a:p>
            <a:r>
              <a:rPr lang="en-US" dirty="0"/>
              <a:t>What’s needed in the minutes and study file</a:t>
            </a:r>
          </a:p>
        </p:txBody>
      </p:sp>
    </p:spTree>
    <p:extLst>
      <p:ext uri="{BB962C8B-B14F-4D97-AF65-F5344CB8AC3E}">
        <p14:creationId xmlns:p14="http://schemas.microsoft.com/office/powerpoint/2010/main" val="3936050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6C89-1EBC-1EBC-18A8-858187A014FA}"/>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376AA715-E3B2-07E2-3C88-BC61D275CED0}"/>
              </a:ext>
            </a:extLst>
          </p:cNvPr>
          <p:cNvSpPr>
            <a:spLocks noGrp="1"/>
          </p:cNvSpPr>
          <p:nvPr>
            <p:ph idx="1"/>
          </p:nvPr>
        </p:nvSpPr>
        <p:spPr/>
        <p:txBody>
          <a:bodyPr>
            <a:normAutofit fontScale="77500" lnSpcReduction="20000"/>
          </a:bodyPr>
          <a:lstStyle/>
          <a:p>
            <a:r>
              <a:rPr lang="en-US" dirty="0"/>
              <a:t>SR/NSR considerations happen at a convened meeting</a:t>
            </a:r>
          </a:p>
          <a:p>
            <a:r>
              <a:rPr lang="en-US" dirty="0"/>
              <a:t>Minutes must document:</a:t>
            </a:r>
          </a:p>
          <a:p>
            <a:pPr lvl="1"/>
            <a:r>
              <a:rPr lang="en-US" dirty="0"/>
              <a:t>Reason for NSR/SR determination</a:t>
            </a:r>
          </a:p>
          <a:p>
            <a:pPr lvl="2"/>
            <a:r>
              <a:rPr lang="en-US" dirty="0"/>
              <a:t>Use of the device</a:t>
            </a:r>
          </a:p>
          <a:p>
            <a:pPr lvl="2"/>
            <a:r>
              <a:rPr lang="en-US" dirty="0"/>
              <a:t>Nature of harms</a:t>
            </a:r>
          </a:p>
          <a:p>
            <a:pPr lvl="2"/>
            <a:r>
              <a:rPr lang="en-US" dirty="0"/>
              <a:t>Study procedures</a:t>
            </a:r>
          </a:p>
          <a:p>
            <a:pPr lvl="2"/>
            <a:r>
              <a:rPr lang="en-US" dirty="0"/>
              <a:t>Review of documentation used to establish IDE status</a:t>
            </a:r>
          </a:p>
          <a:p>
            <a:pPr lvl="1"/>
            <a:r>
              <a:rPr lang="en-US" dirty="0"/>
              <a:t>The determination itself</a:t>
            </a:r>
          </a:p>
          <a:p>
            <a:r>
              <a:rPr lang="en-US" dirty="0"/>
              <a:t>IRB study file should contain (as applicable):</a:t>
            </a:r>
          </a:p>
          <a:p>
            <a:pPr lvl="1"/>
            <a:r>
              <a:rPr lang="en-US" dirty="0"/>
              <a:t>Information provided to IRB for review:</a:t>
            </a:r>
          </a:p>
          <a:p>
            <a:pPr lvl="2"/>
            <a:r>
              <a:rPr lang="en-US" dirty="0"/>
              <a:t>Description of device</a:t>
            </a:r>
          </a:p>
          <a:p>
            <a:pPr lvl="2"/>
            <a:r>
              <a:rPr lang="en-US" dirty="0"/>
              <a:t>Reports of prior investigations</a:t>
            </a:r>
          </a:p>
          <a:p>
            <a:pPr lvl="2"/>
            <a:r>
              <a:rPr lang="en-US" dirty="0"/>
              <a:t>Protocol/subject selection criteria</a:t>
            </a:r>
          </a:p>
          <a:p>
            <a:pPr lvl="2"/>
            <a:r>
              <a:rPr lang="en-US" dirty="0"/>
              <a:t>Sponsor’s risk assessment </a:t>
            </a:r>
            <a:r>
              <a:rPr lang="en-US" u="sng" dirty="0"/>
              <a:t>and rationale</a:t>
            </a:r>
            <a:endParaRPr lang="en-US" dirty="0"/>
          </a:p>
          <a:p>
            <a:pPr lvl="1"/>
            <a:r>
              <a:rPr lang="en-US" dirty="0"/>
              <a:t>IDE approval</a:t>
            </a:r>
          </a:p>
          <a:p>
            <a:pPr lvl="1"/>
            <a:r>
              <a:rPr lang="en-US" dirty="0"/>
              <a:t>FDA’s NSR determination</a:t>
            </a:r>
          </a:p>
        </p:txBody>
      </p:sp>
    </p:spTree>
    <p:extLst>
      <p:ext uri="{BB962C8B-B14F-4D97-AF65-F5344CB8AC3E}">
        <p14:creationId xmlns:p14="http://schemas.microsoft.com/office/powerpoint/2010/main" val="181845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4CDEA-F68D-7A16-D865-2AB947C379FF}"/>
              </a:ext>
            </a:extLst>
          </p:cNvPr>
          <p:cNvSpPr>
            <a:spLocks noGrp="1"/>
          </p:cNvSpPr>
          <p:nvPr>
            <p:ph type="title"/>
          </p:nvPr>
        </p:nvSpPr>
        <p:spPr/>
        <p:txBody>
          <a:bodyPr/>
          <a:lstStyle/>
          <a:p>
            <a:r>
              <a:rPr lang="en-US" dirty="0"/>
              <a:t>Once the determination has been made…</a:t>
            </a:r>
          </a:p>
        </p:txBody>
      </p:sp>
      <p:sp>
        <p:nvSpPr>
          <p:cNvPr id="3" name="Content Placeholder 2">
            <a:extLst>
              <a:ext uri="{FF2B5EF4-FFF2-40B4-BE49-F238E27FC236}">
                <a16:creationId xmlns:a16="http://schemas.microsoft.com/office/drawing/2014/main" id="{5D999844-6BDC-2D9F-8254-1667FB714C7A}"/>
              </a:ext>
            </a:extLst>
          </p:cNvPr>
          <p:cNvSpPr>
            <a:spLocks noGrp="1"/>
          </p:cNvSpPr>
          <p:nvPr>
            <p:ph idx="1"/>
          </p:nvPr>
        </p:nvSpPr>
        <p:spPr/>
        <p:txBody>
          <a:bodyPr>
            <a:normAutofit lnSpcReduction="10000"/>
          </a:bodyPr>
          <a:lstStyle/>
          <a:p>
            <a:r>
              <a:rPr lang="en-US" dirty="0"/>
              <a:t>If IRB determines study is NSR, study may begin once IRB approval is granted (no application to FDA necessary)</a:t>
            </a:r>
          </a:p>
          <a:p>
            <a:r>
              <a:rPr lang="en-US" dirty="0"/>
              <a:t>If IRB disagrees with sponsor’s NSR assessment:</a:t>
            </a:r>
          </a:p>
          <a:p>
            <a:pPr lvl="1"/>
            <a:r>
              <a:rPr lang="en-US" dirty="0"/>
              <a:t>IRB must alert the clinical investigator</a:t>
            </a:r>
          </a:p>
          <a:p>
            <a:pPr lvl="1"/>
            <a:r>
              <a:rPr lang="en-US" dirty="0"/>
              <a:t>IRB must alert the sponsor, where appropriate</a:t>
            </a:r>
          </a:p>
          <a:p>
            <a:pPr lvl="2"/>
            <a:r>
              <a:rPr lang="en-US" dirty="0"/>
              <a:t>Study may not begin until FDA approves the IDE application </a:t>
            </a:r>
          </a:p>
          <a:p>
            <a:r>
              <a:rPr lang="en-US" dirty="0"/>
              <a:t>If SR, the study may begin following IRB approval and:</a:t>
            </a:r>
          </a:p>
          <a:p>
            <a:pPr lvl="1"/>
            <a:r>
              <a:rPr lang="en-US" dirty="0"/>
              <a:t>With FDA approval of IDE, or after 30 days from FDA receipt of IDE application</a:t>
            </a:r>
          </a:p>
          <a:p>
            <a:pPr lvl="1"/>
            <a:r>
              <a:rPr lang="en-US" dirty="0"/>
              <a:t>With FDA conditional approval of IDE, in accordance with the limits described in the FDA’s decision letter</a:t>
            </a:r>
          </a:p>
        </p:txBody>
      </p:sp>
    </p:spTree>
    <p:extLst>
      <p:ext uri="{BB962C8B-B14F-4D97-AF65-F5344CB8AC3E}">
        <p14:creationId xmlns:p14="http://schemas.microsoft.com/office/powerpoint/2010/main" val="253327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68245-E64A-6571-C414-F084D08F645F}"/>
              </a:ext>
            </a:extLst>
          </p:cNvPr>
          <p:cNvSpPr>
            <a:spLocks noGrp="1"/>
          </p:cNvSpPr>
          <p:nvPr>
            <p:ph type="title"/>
          </p:nvPr>
        </p:nvSpPr>
        <p:spPr/>
        <p:txBody>
          <a:bodyPr/>
          <a:lstStyle/>
          <a:p>
            <a:r>
              <a:rPr lang="en-US" dirty="0"/>
              <a:t>Important Distinctions</a:t>
            </a:r>
          </a:p>
        </p:txBody>
      </p:sp>
      <p:sp>
        <p:nvSpPr>
          <p:cNvPr id="3" name="Text Placeholder 2">
            <a:extLst>
              <a:ext uri="{FF2B5EF4-FFF2-40B4-BE49-F238E27FC236}">
                <a16:creationId xmlns:a16="http://schemas.microsoft.com/office/drawing/2014/main" id="{08CBE49B-66A5-166F-A9D3-BE69FB18601D}"/>
              </a:ext>
            </a:extLst>
          </p:cNvPr>
          <p:cNvSpPr>
            <a:spLocks noGrp="1"/>
          </p:cNvSpPr>
          <p:nvPr>
            <p:ph type="body" idx="1"/>
          </p:nvPr>
        </p:nvSpPr>
        <p:spPr/>
        <p:txBody>
          <a:bodyPr/>
          <a:lstStyle/>
          <a:p>
            <a:r>
              <a:rPr lang="en-US" dirty="0"/>
              <a:t>Understanding the differences in determinations</a:t>
            </a:r>
          </a:p>
        </p:txBody>
      </p:sp>
    </p:spTree>
    <p:extLst>
      <p:ext uri="{BB962C8B-B14F-4D97-AF65-F5344CB8AC3E}">
        <p14:creationId xmlns:p14="http://schemas.microsoft.com/office/powerpoint/2010/main" val="312113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F6C9-2E58-6AC3-B6E3-861AD3971490}"/>
              </a:ext>
            </a:extLst>
          </p:cNvPr>
          <p:cNvSpPr>
            <a:spLocks noGrp="1"/>
          </p:cNvSpPr>
          <p:nvPr>
            <p:ph type="title"/>
          </p:nvPr>
        </p:nvSpPr>
        <p:spPr/>
        <p:txBody>
          <a:bodyPr/>
          <a:lstStyle/>
          <a:p>
            <a:r>
              <a:rPr lang="en-US" dirty="0"/>
              <a:t>Distinctions</a:t>
            </a:r>
          </a:p>
        </p:txBody>
      </p:sp>
      <p:sp>
        <p:nvSpPr>
          <p:cNvPr id="3" name="Content Placeholder 2">
            <a:extLst>
              <a:ext uri="{FF2B5EF4-FFF2-40B4-BE49-F238E27FC236}">
                <a16:creationId xmlns:a16="http://schemas.microsoft.com/office/drawing/2014/main" id="{6C258E13-533D-ACFA-25EB-60C3911D597D}"/>
              </a:ext>
            </a:extLst>
          </p:cNvPr>
          <p:cNvSpPr>
            <a:spLocks noGrp="1"/>
          </p:cNvSpPr>
          <p:nvPr>
            <p:ph idx="1"/>
          </p:nvPr>
        </p:nvSpPr>
        <p:spPr/>
        <p:txBody>
          <a:bodyPr>
            <a:normAutofit fontScale="92500" lnSpcReduction="20000"/>
          </a:bodyPr>
          <a:lstStyle/>
          <a:p>
            <a:r>
              <a:rPr lang="en-US" dirty="0"/>
              <a:t>Exempt from IDE regulations</a:t>
            </a:r>
          </a:p>
          <a:p>
            <a:pPr lvl="1"/>
            <a:r>
              <a:rPr lang="en-US" dirty="0"/>
              <a:t>The IRB does not need to decide whether device is SR/NSR</a:t>
            </a:r>
          </a:p>
          <a:p>
            <a:pPr lvl="1"/>
            <a:r>
              <a:rPr lang="en-US" dirty="0"/>
              <a:t>The IRB must document the IDE exempt determination, with justification</a:t>
            </a:r>
          </a:p>
          <a:p>
            <a:r>
              <a:rPr lang="en-US" dirty="0"/>
              <a:t>Nonsignificant Risk ≠ Minimal Risk</a:t>
            </a:r>
          </a:p>
          <a:p>
            <a:pPr lvl="1"/>
            <a:r>
              <a:rPr lang="en-US" dirty="0"/>
              <a:t>Minimal risk is utilized (in part) to identify studies that may utilize expedited review procedure</a:t>
            </a:r>
          </a:p>
          <a:p>
            <a:pPr lvl="1"/>
            <a:r>
              <a:rPr lang="en-US" dirty="0"/>
              <a:t>For device study to be expedited, must be NSR AND minimal risk</a:t>
            </a:r>
          </a:p>
          <a:p>
            <a:r>
              <a:rPr lang="en-US" dirty="0"/>
              <a:t>SR/NSR ≠ Approval</a:t>
            </a:r>
          </a:p>
          <a:p>
            <a:pPr lvl="1"/>
            <a:r>
              <a:rPr lang="en-US" dirty="0"/>
              <a:t>SR/NSR determination before approval of the study</a:t>
            </a:r>
          </a:p>
          <a:p>
            <a:pPr lvl="1"/>
            <a:r>
              <a:rPr lang="en-US" dirty="0"/>
              <a:t>Making SR/NSR determination involves judging the significance of the potential harm that may result from participation, including use of the device</a:t>
            </a:r>
          </a:p>
          <a:p>
            <a:pPr lvl="1"/>
            <a:r>
              <a:rPr lang="en-US" dirty="0"/>
              <a:t>Making approval decision involves evaluating the study’s risk-benefit ratio</a:t>
            </a:r>
          </a:p>
          <a:p>
            <a:pPr marL="365760" lvl="1" indent="0">
              <a:buNone/>
            </a:pPr>
            <a:endParaRPr lang="en-US" dirty="0"/>
          </a:p>
        </p:txBody>
      </p:sp>
    </p:spTree>
    <p:extLst>
      <p:ext uri="{BB962C8B-B14F-4D97-AF65-F5344CB8AC3E}">
        <p14:creationId xmlns:p14="http://schemas.microsoft.com/office/powerpoint/2010/main" val="29716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EB5A3-24A5-F74E-2DF2-2EDBE802016D}"/>
              </a:ext>
            </a:extLst>
          </p:cNvPr>
          <p:cNvSpPr>
            <a:spLocks noGrp="1"/>
          </p:cNvSpPr>
          <p:nvPr>
            <p:ph type="ctrTitle"/>
          </p:nvPr>
        </p:nvSpPr>
        <p:spPr/>
        <p:txBody>
          <a:bodyPr/>
          <a:lstStyle/>
          <a:p>
            <a:r>
              <a:rPr lang="en-US" dirty="0"/>
              <a:t>Special Topics</a:t>
            </a:r>
          </a:p>
        </p:txBody>
      </p:sp>
      <p:sp>
        <p:nvSpPr>
          <p:cNvPr id="3" name="Subtitle 2">
            <a:extLst>
              <a:ext uri="{FF2B5EF4-FFF2-40B4-BE49-F238E27FC236}">
                <a16:creationId xmlns:a16="http://schemas.microsoft.com/office/drawing/2014/main" id="{147E4D21-73F7-70D7-AC14-886B44E0E7A4}"/>
              </a:ext>
            </a:extLst>
          </p:cNvPr>
          <p:cNvSpPr>
            <a:spLocks noGrp="1"/>
          </p:cNvSpPr>
          <p:nvPr>
            <p:ph type="subTitle" idx="1"/>
          </p:nvPr>
        </p:nvSpPr>
        <p:spPr/>
        <p:txBody>
          <a:bodyPr/>
          <a:lstStyle/>
          <a:p>
            <a:r>
              <a:rPr lang="en-US" dirty="0"/>
              <a:t>Combination Products</a:t>
            </a:r>
          </a:p>
        </p:txBody>
      </p:sp>
    </p:spTree>
    <p:extLst>
      <p:ext uri="{BB962C8B-B14F-4D97-AF65-F5344CB8AC3E}">
        <p14:creationId xmlns:p14="http://schemas.microsoft.com/office/powerpoint/2010/main" val="976930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9318A-CC3C-24D6-3295-073625F2C6F1}"/>
              </a:ext>
            </a:extLst>
          </p:cNvPr>
          <p:cNvSpPr>
            <a:spLocks noGrp="1"/>
          </p:cNvSpPr>
          <p:nvPr>
            <p:ph type="title"/>
          </p:nvPr>
        </p:nvSpPr>
        <p:spPr/>
        <p:txBody>
          <a:bodyPr/>
          <a:lstStyle/>
          <a:p>
            <a:r>
              <a:rPr lang="en-US" dirty="0"/>
              <a:t>Clinical Investigations</a:t>
            </a:r>
          </a:p>
        </p:txBody>
      </p:sp>
      <p:sp>
        <p:nvSpPr>
          <p:cNvPr id="3" name="Content Placeholder 2">
            <a:extLst>
              <a:ext uri="{FF2B5EF4-FFF2-40B4-BE49-F238E27FC236}">
                <a16:creationId xmlns:a16="http://schemas.microsoft.com/office/drawing/2014/main" id="{04E25C9D-ABAC-8AD4-B222-CE5074AEF033}"/>
              </a:ext>
            </a:extLst>
          </p:cNvPr>
          <p:cNvSpPr>
            <a:spLocks noGrp="1"/>
          </p:cNvSpPr>
          <p:nvPr>
            <p:ph idx="1"/>
          </p:nvPr>
        </p:nvSpPr>
        <p:spPr/>
        <p:txBody>
          <a:bodyPr/>
          <a:lstStyle/>
          <a:p>
            <a:r>
              <a:rPr lang="en-US" dirty="0"/>
              <a:t>Any experiment that involves a </a:t>
            </a:r>
            <a:r>
              <a:rPr lang="en-US" dirty="0">
                <a:solidFill>
                  <a:srgbClr val="FF0000"/>
                </a:solidFill>
              </a:rPr>
              <a:t>test article </a:t>
            </a:r>
            <a:r>
              <a:rPr lang="en-US" dirty="0"/>
              <a:t>and one or more </a:t>
            </a:r>
            <a:r>
              <a:rPr lang="en-US" dirty="0">
                <a:solidFill>
                  <a:srgbClr val="FF0000"/>
                </a:solidFill>
              </a:rPr>
              <a:t>human subjects </a:t>
            </a:r>
            <a:r>
              <a:rPr lang="en-US" dirty="0"/>
              <a:t>and that is either subject to requirements for prior submission to the FDA under the Act; or is not subject to the requirements for prior submission, but the results of which are intended to be submitted later to, or held for inspection by, the FDA as part of an application for a research or marketing permit</a:t>
            </a:r>
          </a:p>
          <a:p>
            <a:endParaRPr lang="en-US" dirty="0"/>
          </a:p>
        </p:txBody>
      </p:sp>
    </p:spTree>
    <p:extLst>
      <p:ext uri="{BB962C8B-B14F-4D97-AF65-F5344CB8AC3E}">
        <p14:creationId xmlns:p14="http://schemas.microsoft.com/office/powerpoint/2010/main" val="401959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D5367-6D37-0FC7-0947-8A914B7703DB}"/>
              </a:ext>
            </a:extLst>
          </p:cNvPr>
          <p:cNvSpPr>
            <a:spLocks noGrp="1"/>
          </p:cNvSpPr>
          <p:nvPr>
            <p:ph type="title"/>
          </p:nvPr>
        </p:nvSpPr>
        <p:spPr/>
        <p:txBody>
          <a:bodyPr/>
          <a:lstStyle/>
          <a:p>
            <a:r>
              <a:rPr lang="en-US" dirty="0"/>
              <a:t>Combination Products</a:t>
            </a:r>
          </a:p>
        </p:txBody>
      </p:sp>
      <p:sp>
        <p:nvSpPr>
          <p:cNvPr id="3" name="Content Placeholder 2">
            <a:extLst>
              <a:ext uri="{FF2B5EF4-FFF2-40B4-BE49-F238E27FC236}">
                <a16:creationId xmlns:a16="http://schemas.microsoft.com/office/drawing/2014/main" id="{970EF440-665B-CC80-CABB-B647D229A543}"/>
              </a:ext>
            </a:extLst>
          </p:cNvPr>
          <p:cNvSpPr>
            <a:spLocks noGrp="1"/>
          </p:cNvSpPr>
          <p:nvPr>
            <p:ph idx="1"/>
          </p:nvPr>
        </p:nvSpPr>
        <p:spPr/>
        <p:txBody>
          <a:bodyPr vert="horz" lIns="91440" tIns="45720" rIns="91440" bIns="45720" rtlCol="0" anchor="t">
            <a:normAutofit fontScale="77500" lnSpcReduction="20000"/>
          </a:bodyPr>
          <a:lstStyle/>
          <a:p>
            <a:pPr marL="246380" indent="-246380"/>
            <a:r>
              <a:rPr lang="en-US" dirty="0"/>
              <a:t>Defined by FDA as “as product comprised of two or more different types of medical products (i.e. a combination of a drug, device, and/or biological product with one another).”</a:t>
            </a:r>
            <a:endParaRPr lang="en-US"/>
          </a:p>
          <a:p>
            <a:pPr marL="246380" indent="-246380"/>
            <a:r>
              <a:rPr lang="en-US" dirty="0"/>
              <a:t>Drugs, devices, and biological products are called “constituent parts”</a:t>
            </a:r>
            <a:endParaRPr lang="en-US" dirty="0">
              <a:cs typeface="Calibri"/>
            </a:endParaRPr>
          </a:p>
          <a:p>
            <a:pPr marL="246380" indent="-246380"/>
            <a:r>
              <a:rPr lang="en-US" dirty="0"/>
              <a:t>3 basic types:</a:t>
            </a:r>
            <a:endParaRPr lang="en-US" dirty="0">
              <a:cs typeface="Calibri"/>
            </a:endParaRPr>
          </a:p>
          <a:p>
            <a:pPr marL="612140" lvl="1" indent="-246380"/>
            <a:r>
              <a:rPr lang="en-US" dirty="0"/>
              <a:t>Single entity combination: a product comprised of two or more regulated components, i.e. drug/device, biologic/device, drug/biologic, or drug/device/biologic, physically, chemically or otherwise combined or mixed and produced as a single entity (e.g. bronchodilator and inhaler)</a:t>
            </a:r>
            <a:endParaRPr lang="en-US" dirty="0">
              <a:cs typeface="Calibri"/>
            </a:endParaRPr>
          </a:p>
          <a:p>
            <a:pPr marL="612140" lvl="1" indent="-246380"/>
            <a:r>
              <a:rPr lang="en-US" dirty="0"/>
              <a:t>Co-packaged: two or more products packaged together and comprised of drug/device, device/biological, or biological/drug (e.g. surgical kit containing bandages and drug)</a:t>
            </a:r>
            <a:endParaRPr lang="en-US" dirty="0">
              <a:cs typeface="Calibri"/>
            </a:endParaRPr>
          </a:p>
          <a:p>
            <a:pPr marL="612140" lvl="1" indent="-246380"/>
            <a:r>
              <a:rPr lang="en-US" dirty="0"/>
              <a:t>Cross-labeled:  drug, device or biologic packaged separately intended only for use with an approved individually specified drug, device or biologic where both are required to achieve the intended use and where upon approval of the proposed product the labeling of the approved product would need to be changed (e.g. a light emitting device and a light-activated drug indicated for use together for treatment of a dermatologic condition)</a:t>
            </a:r>
            <a:endParaRPr lang="en-US" dirty="0">
              <a:cs typeface="Calibri"/>
            </a:endParaRPr>
          </a:p>
        </p:txBody>
      </p:sp>
    </p:spTree>
    <p:extLst>
      <p:ext uri="{BB962C8B-B14F-4D97-AF65-F5344CB8AC3E}">
        <p14:creationId xmlns:p14="http://schemas.microsoft.com/office/powerpoint/2010/main" val="415997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A1C88-5FD2-88A6-1850-F6B2CC395F1E}"/>
              </a:ext>
            </a:extLst>
          </p:cNvPr>
          <p:cNvSpPr>
            <a:spLocks noGrp="1"/>
          </p:cNvSpPr>
          <p:nvPr>
            <p:ph type="title"/>
          </p:nvPr>
        </p:nvSpPr>
        <p:spPr/>
        <p:txBody>
          <a:bodyPr/>
          <a:lstStyle/>
          <a:p>
            <a:r>
              <a:rPr lang="en-US" dirty="0"/>
              <a:t>Combination Products</a:t>
            </a:r>
          </a:p>
        </p:txBody>
      </p:sp>
      <p:sp>
        <p:nvSpPr>
          <p:cNvPr id="3" name="Content Placeholder 2">
            <a:extLst>
              <a:ext uri="{FF2B5EF4-FFF2-40B4-BE49-F238E27FC236}">
                <a16:creationId xmlns:a16="http://schemas.microsoft.com/office/drawing/2014/main" id="{FB95D11E-2036-25CB-0E04-6A84C2F1475B}"/>
              </a:ext>
            </a:extLst>
          </p:cNvPr>
          <p:cNvSpPr>
            <a:spLocks noGrp="1"/>
          </p:cNvSpPr>
          <p:nvPr>
            <p:ph idx="1"/>
          </p:nvPr>
        </p:nvSpPr>
        <p:spPr/>
        <p:txBody>
          <a:bodyPr/>
          <a:lstStyle/>
          <a:p>
            <a:r>
              <a:rPr lang="en-US" dirty="0"/>
              <a:t>Assigned to Agency center that will have primary jurisdiction over that product’s regulation—determined by which constituent part provides the Primary Mode of Action (PMOA)</a:t>
            </a:r>
          </a:p>
          <a:p>
            <a:r>
              <a:rPr lang="en-US" dirty="0"/>
              <a:t>FDA regs require sponsors to identify products as combination products in submissions to the FDA – e.g. on 1571, in IND/IDE application</a:t>
            </a:r>
          </a:p>
          <a:p>
            <a:pPr marL="0" indent="0">
              <a:buNone/>
            </a:pPr>
            <a:endParaRPr lang="en-US" dirty="0"/>
          </a:p>
          <a:p>
            <a:endParaRPr lang="en-US" dirty="0"/>
          </a:p>
        </p:txBody>
      </p:sp>
    </p:spTree>
    <p:extLst>
      <p:ext uri="{BB962C8B-B14F-4D97-AF65-F5344CB8AC3E}">
        <p14:creationId xmlns:p14="http://schemas.microsoft.com/office/powerpoint/2010/main" val="3350197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7D6B-2619-1C21-1E71-B30D7F4CBEA8}"/>
              </a:ext>
            </a:extLst>
          </p:cNvPr>
          <p:cNvSpPr>
            <a:spLocks noGrp="1"/>
          </p:cNvSpPr>
          <p:nvPr>
            <p:ph type="title"/>
          </p:nvPr>
        </p:nvSpPr>
        <p:spPr/>
        <p:txBody>
          <a:bodyPr/>
          <a:lstStyle/>
          <a:p>
            <a:r>
              <a:rPr lang="en-US" dirty="0"/>
              <a:t>Case Studies</a:t>
            </a:r>
          </a:p>
        </p:txBody>
      </p:sp>
      <p:sp>
        <p:nvSpPr>
          <p:cNvPr id="3" name="Text Placeholder 2">
            <a:extLst>
              <a:ext uri="{FF2B5EF4-FFF2-40B4-BE49-F238E27FC236}">
                <a16:creationId xmlns:a16="http://schemas.microsoft.com/office/drawing/2014/main" id="{A630962D-B1E9-4CFB-E3A0-66C65C569675}"/>
              </a:ext>
            </a:extLst>
          </p:cNvPr>
          <p:cNvSpPr>
            <a:spLocks noGrp="1"/>
          </p:cNvSpPr>
          <p:nvPr>
            <p:ph type="body" idx="1"/>
          </p:nvPr>
        </p:nvSpPr>
        <p:spPr/>
        <p:txBody>
          <a:bodyPr/>
          <a:lstStyle/>
          <a:p>
            <a:r>
              <a:rPr lang="en-US" dirty="0"/>
              <a:t>Apply what you’ve learned</a:t>
            </a:r>
          </a:p>
        </p:txBody>
      </p:sp>
    </p:spTree>
    <p:extLst>
      <p:ext uri="{BB962C8B-B14F-4D97-AF65-F5344CB8AC3E}">
        <p14:creationId xmlns:p14="http://schemas.microsoft.com/office/powerpoint/2010/main" val="89195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8422F-93FF-1582-12AB-F9234BBEA526}"/>
              </a:ext>
            </a:extLst>
          </p:cNvPr>
          <p:cNvSpPr>
            <a:spLocks noGrp="1"/>
          </p:cNvSpPr>
          <p:nvPr>
            <p:ph type="title"/>
          </p:nvPr>
        </p:nvSpPr>
        <p:spPr/>
        <p:txBody>
          <a:bodyPr/>
          <a:lstStyle/>
          <a:p>
            <a:r>
              <a:rPr lang="en-US" dirty="0"/>
              <a:t>Quick Refresher</a:t>
            </a:r>
          </a:p>
        </p:txBody>
      </p:sp>
      <p:sp>
        <p:nvSpPr>
          <p:cNvPr id="3" name="Content Placeholder 2">
            <a:extLst>
              <a:ext uri="{FF2B5EF4-FFF2-40B4-BE49-F238E27FC236}">
                <a16:creationId xmlns:a16="http://schemas.microsoft.com/office/drawing/2014/main" id="{312EA1E2-87EC-9C05-3A16-A9607AAF60B9}"/>
              </a:ext>
            </a:extLst>
          </p:cNvPr>
          <p:cNvSpPr>
            <a:spLocks noGrp="1"/>
          </p:cNvSpPr>
          <p:nvPr>
            <p:ph idx="1"/>
          </p:nvPr>
        </p:nvSpPr>
        <p:spPr/>
        <p:txBody>
          <a:bodyPr>
            <a:normAutofit fontScale="92500" lnSpcReduction="10000"/>
          </a:bodyPr>
          <a:lstStyle/>
          <a:p>
            <a:r>
              <a:rPr lang="en-US" dirty="0"/>
              <a:t>Device:  An instrument, apparatus, or other similar or related article, including a component part, or accessory, which is:</a:t>
            </a:r>
          </a:p>
          <a:p>
            <a:pPr lvl="1"/>
            <a:r>
              <a:rPr lang="en-US" dirty="0"/>
              <a:t>Recognized in the official National Formulary of the USP; </a:t>
            </a:r>
            <a:r>
              <a:rPr lang="en-US" b="1" dirty="0"/>
              <a:t>or</a:t>
            </a:r>
            <a:endParaRPr lang="en-US" dirty="0"/>
          </a:p>
          <a:p>
            <a:pPr lvl="1"/>
            <a:r>
              <a:rPr lang="en-US" dirty="0"/>
              <a:t>Intended for use in the diagnosis of disease or other conditions, or in the cure, mitigation, treatment, or prevention of disease in humans or animals; </a:t>
            </a:r>
            <a:r>
              <a:rPr lang="en-US" b="1" dirty="0"/>
              <a:t>or</a:t>
            </a:r>
          </a:p>
          <a:p>
            <a:pPr lvl="1"/>
            <a:r>
              <a:rPr lang="en-US" dirty="0"/>
              <a:t>Intended to affect the structure or any function of the human body or in animals </a:t>
            </a:r>
            <a:r>
              <a:rPr lang="en-US" b="1" dirty="0"/>
              <a:t>and</a:t>
            </a:r>
            <a:endParaRPr lang="en-US" dirty="0"/>
          </a:p>
          <a:p>
            <a:pPr lvl="1"/>
            <a:r>
              <a:rPr lang="en-US" dirty="0"/>
              <a:t>Does not achieve any of its principal intended purposes through chemical action/is not dependent upon being metabolized</a:t>
            </a:r>
          </a:p>
          <a:p>
            <a:pPr marL="365760" lvl="1" indent="0">
              <a:buNone/>
            </a:pPr>
            <a:endParaRPr lang="en-US" dirty="0"/>
          </a:p>
          <a:p>
            <a:pPr marL="365760" lvl="1" indent="0">
              <a:buNone/>
            </a:pPr>
            <a:r>
              <a:rPr lang="en-US" dirty="0"/>
              <a:t>*Also includes diagnostic products and device software functions/mobile medical apps</a:t>
            </a:r>
          </a:p>
        </p:txBody>
      </p:sp>
    </p:spTree>
    <p:extLst>
      <p:ext uri="{BB962C8B-B14F-4D97-AF65-F5344CB8AC3E}">
        <p14:creationId xmlns:p14="http://schemas.microsoft.com/office/powerpoint/2010/main" val="257887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3696-1F79-6B5A-152B-7426D8B41AC3}"/>
              </a:ext>
            </a:extLst>
          </p:cNvPr>
          <p:cNvSpPr>
            <a:spLocks noGrp="1"/>
          </p:cNvSpPr>
          <p:nvPr>
            <p:ph type="title"/>
          </p:nvPr>
        </p:nvSpPr>
        <p:spPr/>
        <p:txBody>
          <a:bodyPr/>
          <a:lstStyle/>
          <a:p>
            <a:r>
              <a:rPr lang="en-US" dirty="0"/>
              <a:t>Regulatory Pathways</a:t>
            </a:r>
          </a:p>
        </p:txBody>
      </p:sp>
      <p:sp>
        <p:nvSpPr>
          <p:cNvPr id="3" name="Content Placeholder 2">
            <a:extLst>
              <a:ext uri="{FF2B5EF4-FFF2-40B4-BE49-F238E27FC236}">
                <a16:creationId xmlns:a16="http://schemas.microsoft.com/office/drawing/2014/main" id="{56D294D8-ECCF-4226-F0A6-DCF47A0FB7EF}"/>
              </a:ext>
            </a:extLst>
          </p:cNvPr>
          <p:cNvSpPr>
            <a:spLocks noGrp="1"/>
          </p:cNvSpPr>
          <p:nvPr>
            <p:ph idx="1"/>
          </p:nvPr>
        </p:nvSpPr>
        <p:spPr/>
        <p:txBody>
          <a:bodyPr>
            <a:normAutofit fontScale="92500" lnSpcReduction="20000"/>
          </a:bodyPr>
          <a:lstStyle/>
          <a:p>
            <a:r>
              <a:rPr lang="en-US" dirty="0"/>
              <a:t>Enforcement discretion:  FDA considers device low risk and has thus opted not to enforce requirements.  NOTE: Enforcement discretion does </a:t>
            </a:r>
            <a:r>
              <a:rPr lang="en-US" i="1" dirty="0"/>
              <a:t>not</a:t>
            </a:r>
            <a:r>
              <a:rPr lang="en-US" dirty="0"/>
              <a:t> mean not regulated!   </a:t>
            </a:r>
          </a:p>
          <a:p>
            <a:pPr marL="0" indent="0">
              <a:buNone/>
            </a:pPr>
            <a:endParaRPr lang="en-US" dirty="0"/>
          </a:p>
          <a:p>
            <a:r>
              <a:rPr lang="en-US" dirty="0"/>
              <a:t>IDE exempt: Exempt from the requirements of 21 CFR 812. Criteria set forth at 21 CFR 812.2(c) and Slide 15 herein.  </a:t>
            </a:r>
          </a:p>
          <a:p>
            <a:pPr lvl="1"/>
            <a:r>
              <a:rPr lang="en-US" dirty="0"/>
              <a:t>Examples: Consumer preference testing, testing of in vitro devices</a:t>
            </a:r>
          </a:p>
          <a:p>
            <a:pPr marL="365760" lvl="1" indent="0">
              <a:buNone/>
            </a:pPr>
            <a:endParaRPr lang="en-US" dirty="0"/>
          </a:p>
          <a:p>
            <a:r>
              <a:rPr lang="en-US" dirty="0"/>
              <a:t>IDE considerations:</a:t>
            </a:r>
          </a:p>
          <a:p>
            <a:pPr lvl="1"/>
            <a:r>
              <a:rPr lang="en-US" dirty="0"/>
              <a:t>Non-significant risk:  Must meet abbreviated IDE requirements at 21 CFR 812.2(b).  </a:t>
            </a:r>
          </a:p>
          <a:p>
            <a:pPr lvl="1"/>
            <a:r>
              <a:rPr lang="en-US" dirty="0"/>
              <a:t>Significant risk:  Require an approved IDE from FDA and must comply with 21 CFR 812.  SR device defined at 21 CFR 812.3(m) and Slide 23 herein.</a:t>
            </a:r>
          </a:p>
        </p:txBody>
      </p:sp>
    </p:spTree>
    <p:extLst>
      <p:ext uri="{BB962C8B-B14F-4D97-AF65-F5344CB8AC3E}">
        <p14:creationId xmlns:p14="http://schemas.microsoft.com/office/powerpoint/2010/main" val="49815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970F-0FA8-6920-7A22-681B533AF9F4}"/>
              </a:ext>
            </a:extLst>
          </p:cNvPr>
          <p:cNvSpPr>
            <a:spLocks noGrp="1"/>
          </p:cNvSpPr>
          <p:nvPr>
            <p:ph type="title"/>
          </p:nvPr>
        </p:nvSpPr>
        <p:spPr/>
        <p:txBody>
          <a:bodyPr/>
          <a:lstStyle/>
          <a:p>
            <a:r>
              <a:rPr lang="en-US" dirty="0"/>
              <a:t>Basic Decision Tree</a:t>
            </a:r>
          </a:p>
        </p:txBody>
      </p:sp>
      <p:sp>
        <p:nvSpPr>
          <p:cNvPr id="3" name="Content Placeholder 2">
            <a:extLst>
              <a:ext uri="{FF2B5EF4-FFF2-40B4-BE49-F238E27FC236}">
                <a16:creationId xmlns:a16="http://schemas.microsoft.com/office/drawing/2014/main" id="{B355C265-28BF-0653-3584-2A2F6D4F03D8}"/>
              </a:ext>
            </a:extLst>
          </p:cNvPr>
          <p:cNvSpPr>
            <a:spLocks noGrp="1"/>
          </p:cNvSpPr>
          <p:nvPr>
            <p:ph idx="1"/>
          </p:nvPr>
        </p:nvSpPr>
        <p:spPr/>
        <p:txBody>
          <a:bodyPr/>
          <a:lstStyle/>
          <a:p>
            <a:r>
              <a:rPr lang="en-US" dirty="0"/>
              <a:t>Does the test article meet the definition of a medical device?</a:t>
            </a:r>
          </a:p>
          <a:p>
            <a:pPr marL="0" indent="0">
              <a:buNone/>
            </a:pPr>
            <a:endParaRPr lang="en-US" dirty="0"/>
          </a:p>
          <a:p>
            <a:r>
              <a:rPr lang="en-US" dirty="0"/>
              <a:t>If yes, what’s the regulatory status of the device? </a:t>
            </a:r>
          </a:p>
          <a:p>
            <a:pPr lvl="1"/>
            <a:r>
              <a:rPr lang="en-US" dirty="0"/>
              <a:t>FDA approved, being used on label &gt; IDE not required </a:t>
            </a:r>
          </a:p>
          <a:p>
            <a:pPr lvl="1"/>
            <a:r>
              <a:rPr lang="en-US" dirty="0"/>
              <a:t>FDA approved, being used off label </a:t>
            </a:r>
            <a:r>
              <a:rPr lang="en-US" b="1" dirty="0"/>
              <a:t>OR</a:t>
            </a:r>
            <a:r>
              <a:rPr lang="en-US" dirty="0"/>
              <a:t> not FDA approved:</a:t>
            </a:r>
          </a:p>
          <a:p>
            <a:pPr lvl="2"/>
            <a:r>
              <a:rPr lang="en-US" dirty="0"/>
              <a:t>IDE exempt? </a:t>
            </a:r>
          </a:p>
          <a:p>
            <a:pPr lvl="2"/>
            <a:r>
              <a:rPr lang="en-US" dirty="0"/>
              <a:t>IDE considerations?</a:t>
            </a:r>
          </a:p>
          <a:p>
            <a:pPr lvl="2"/>
            <a:r>
              <a:rPr lang="en-US" dirty="0"/>
              <a:t>Enforcement discretion (be thinking of this pathway especially when reviewing mobile medical apps, decision support software)?</a:t>
            </a:r>
          </a:p>
        </p:txBody>
      </p:sp>
    </p:spTree>
    <p:extLst>
      <p:ext uri="{BB962C8B-B14F-4D97-AF65-F5344CB8AC3E}">
        <p14:creationId xmlns:p14="http://schemas.microsoft.com/office/powerpoint/2010/main" val="3915014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1AABE-2E15-1E11-A12E-B1CE8928FDB2}"/>
              </a:ext>
            </a:extLst>
          </p:cNvPr>
          <p:cNvSpPr>
            <a:spLocks noGrp="1"/>
          </p:cNvSpPr>
          <p:nvPr>
            <p:ph type="title"/>
          </p:nvPr>
        </p:nvSpPr>
        <p:spPr/>
        <p:txBody>
          <a:bodyPr/>
          <a:lstStyle/>
          <a:p>
            <a:r>
              <a:rPr lang="en-US" dirty="0"/>
              <a:t>Case Study #1</a:t>
            </a:r>
          </a:p>
        </p:txBody>
      </p:sp>
      <p:sp>
        <p:nvSpPr>
          <p:cNvPr id="3" name="Content Placeholder 2">
            <a:extLst>
              <a:ext uri="{FF2B5EF4-FFF2-40B4-BE49-F238E27FC236}">
                <a16:creationId xmlns:a16="http://schemas.microsoft.com/office/drawing/2014/main" id="{0B7308E8-FC9B-B532-7630-6748983E2A21}"/>
              </a:ext>
            </a:extLst>
          </p:cNvPr>
          <p:cNvSpPr>
            <a:spLocks noGrp="1"/>
          </p:cNvSpPr>
          <p:nvPr>
            <p:ph idx="1"/>
          </p:nvPr>
        </p:nvSpPr>
        <p:spPr/>
        <p:txBody>
          <a:bodyPr/>
          <a:lstStyle/>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study will enroll 60 participants diagnosed with lupus and depression to evaluate the effects of transcranial alternating current stimulation (</a:t>
            </a:r>
            <a:r>
              <a:rPr lang="en-US" dirty="0" err="1">
                <a:effectLst/>
                <a:latin typeface="Calibri" panose="020F0502020204030204" pitchFamily="34" charset="0"/>
                <a:ea typeface="Calibri" panose="020F0502020204030204" pitchFamily="34" charset="0"/>
                <a:cs typeface="Times New Roman" panose="02020603050405020304" pitchFamily="18" charset="0"/>
              </a:rPr>
              <a:t>tACS</a:t>
            </a:r>
            <a:r>
              <a:rPr lang="en-US" dirty="0">
                <a:effectLst/>
                <a:latin typeface="Calibri" panose="020F0502020204030204" pitchFamily="34" charset="0"/>
                <a:ea typeface="Calibri" panose="020F0502020204030204" pitchFamily="34" charset="0"/>
                <a:cs typeface="Times New Roman" panose="02020603050405020304" pitchFamily="18" charset="0"/>
              </a:rPr>
              <a:t>) on resting state EEG recordings.  Participants will be randomized to one of three arms:  12 Hz Alpha-</a:t>
            </a:r>
            <a:r>
              <a:rPr lang="en-US" dirty="0" err="1">
                <a:effectLst/>
                <a:latin typeface="Calibri" panose="020F0502020204030204" pitchFamily="34" charset="0"/>
                <a:ea typeface="Calibri" panose="020F0502020204030204" pitchFamily="34" charset="0"/>
                <a:cs typeface="Times New Roman" panose="02020603050405020304" pitchFamily="18" charset="0"/>
              </a:rPr>
              <a:t>tACS</a:t>
            </a:r>
            <a:r>
              <a:rPr lang="en-US" dirty="0">
                <a:effectLst/>
                <a:latin typeface="Calibri" panose="020F0502020204030204" pitchFamily="34" charset="0"/>
                <a:ea typeface="Calibri" panose="020F0502020204030204" pitchFamily="34" charset="0"/>
                <a:cs typeface="Times New Roman" panose="02020603050405020304" pitchFamily="18" charset="0"/>
              </a:rPr>
              <a:t>, 6 Hz Theta-</a:t>
            </a:r>
            <a:r>
              <a:rPr lang="en-US" dirty="0" err="1">
                <a:effectLst/>
                <a:latin typeface="Calibri" panose="020F0502020204030204" pitchFamily="34" charset="0"/>
                <a:ea typeface="Calibri" panose="020F0502020204030204" pitchFamily="34" charset="0"/>
                <a:cs typeface="Times New Roman" panose="02020603050405020304" pitchFamily="18" charset="0"/>
              </a:rPr>
              <a:t>tACS</a:t>
            </a:r>
            <a:r>
              <a:rPr lang="en-US" dirty="0">
                <a:effectLst/>
                <a:latin typeface="Calibri" panose="020F0502020204030204" pitchFamily="34" charset="0"/>
                <a:ea typeface="Calibri" panose="020F0502020204030204" pitchFamily="34" charset="0"/>
                <a:cs typeface="Times New Roman" panose="02020603050405020304" pitchFamily="18" charset="0"/>
              </a:rPr>
              <a:t>, sham stimulation.  </a:t>
            </a: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Participants will undergo 5 days of stimulation with the </a:t>
            </a:r>
            <a:r>
              <a:rPr lang="en-US" dirty="0" err="1">
                <a:effectLst/>
                <a:latin typeface="Calibri" panose="020F0502020204030204" pitchFamily="34" charset="0"/>
                <a:ea typeface="Calibri" panose="020F0502020204030204" pitchFamily="34" charset="0"/>
                <a:cs typeface="Times New Roman" panose="02020603050405020304" pitchFamily="18" charset="0"/>
              </a:rPr>
              <a:t>tACS</a:t>
            </a:r>
            <a:r>
              <a:rPr lang="en-US" dirty="0">
                <a:effectLst/>
                <a:latin typeface="Calibri" panose="020F0502020204030204" pitchFamily="34" charset="0"/>
                <a:ea typeface="Calibri" panose="020F0502020204030204" pitchFamily="34" charset="0"/>
                <a:cs typeface="Times New Roman" panose="02020603050405020304" pitchFamily="18" charset="0"/>
              </a:rPr>
              <a:t> with 40 minute sessions each day.  </a:t>
            </a: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device was designed in the PI’s lab and the description states that it is comparable to an FDA-approved device that is electrically equivalent.    </a:t>
            </a:r>
          </a:p>
          <a:p>
            <a:pPr marL="0" indent="0">
              <a:buNone/>
            </a:pPr>
            <a:endParaRPr lang="en-US" dirty="0"/>
          </a:p>
        </p:txBody>
      </p:sp>
    </p:spTree>
    <p:extLst>
      <p:ext uri="{BB962C8B-B14F-4D97-AF65-F5344CB8AC3E}">
        <p14:creationId xmlns:p14="http://schemas.microsoft.com/office/powerpoint/2010/main" val="341251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6927-47D5-AF49-C03E-88C2BFC06F97}"/>
              </a:ext>
            </a:extLst>
          </p:cNvPr>
          <p:cNvSpPr>
            <a:spLocks noGrp="1"/>
          </p:cNvSpPr>
          <p:nvPr>
            <p:ph type="title"/>
          </p:nvPr>
        </p:nvSpPr>
        <p:spPr/>
        <p:txBody>
          <a:bodyPr/>
          <a:lstStyle/>
          <a:p>
            <a:r>
              <a:rPr lang="en-US" dirty="0"/>
              <a:t>Case Study #1 Analysis</a:t>
            </a:r>
          </a:p>
        </p:txBody>
      </p:sp>
      <p:sp>
        <p:nvSpPr>
          <p:cNvPr id="3" name="Content Placeholder 2">
            <a:extLst>
              <a:ext uri="{FF2B5EF4-FFF2-40B4-BE49-F238E27FC236}">
                <a16:creationId xmlns:a16="http://schemas.microsoft.com/office/drawing/2014/main" id="{6D7C3889-E172-373C-50D3-5F7812D9A6EB}"/>
              </a:ext>
            </a:extLst>
          </p:cNvPr>
          <p:cNvSpPr>
            <a:spLocks noGrp="1"/>
          </p:cNvSpPr>
          <p:nvPr>
            <p:ph idx="1"/>
          </p:nvPr>
        </p:nvSpPr>
        <p:spPr/>
        <p:txBody>
          <a:bodyPr>
            <a:normAutofit lnSpcReduction="10000"/>
          </a:bodyPr>
          <a:lstStyle/>
          <a:p>
            <a:r>
              <a:rPr lang="en-US" dirty="0"/>
              <a:t>Does the </a:t>
            </a:r>
            <a:r>
              <a:rPr lang="en-US" dirty="0" err="1"/>
              <a:t>tACS</a:t>
            </a:r>
            <a:r>
              <a:rPr lang="en-US" dirty="0"/>
              <a:t> meet the definition of a device?</a:t>
            </a:r>
          </a:p>
          <a:p>
            <a:pPr lvl="1"/>
            <a:r>
              <a:rPr lang="en-US" dirty="0"/>
              <a:t>Yes, it’s intended to affect structure and function of the body and also intended to treat depression.  </a:t>
            </a:r>
          </a:p>
          <a:p>
            <a:pPr marL="0" indent="0">
              <a:buNone/>
            </a:pPr>
            <a:endParaRPr lang="en-US" dirty="0"/>
          </a:p>
          <a:p>
            <a:r>
              <a:rPr lang="en-US" dirty="0"/>
              <a:t>What’s the regulatory status of the </a:t>
            </a:r>
            <a:r>
              <a:rPr lang="en-US" dirty="0" err="1"/>
              <a:t>tACS</a:t>
            </a:r>
            <a:r>
              <a:rPr lang="en-US" dirty="0"/>
              <a:t>? </a:t>
            </a:r>
          </a:p>
          <a:p>
            <a:pPr lvl="1"/>
            <a:r>
              <a:rPr lang="en-US" dirty="0"/>
              <a:t>Not approved for marketing.</a:t>
            </a:r>
          </a:p>
          <a:p>
            <a:pPr lvl="1"/>
            <a:r>
              <a:rPr lang="en-US" dirty="0"/>
              <a:t>Does device meet any of the other IND exempt criteria (see Slide 15)? </a:t>
            </a:r>
          </a:p>
          <a:p>
            <a:endParaRPr lang="en-US" dirty="0"/>
          </a:p>
          <a:p>
            <a:r>
              <a:rPr lang="en-US" dirty="0"/>
              <a:t>Is the device classified as SR or NSR? </a:t>
            </a:r>
          </a:p>
          <a:p>
            <a:pPr lvl="1"/>
            <a:r>
              <a:rPr lang="en-US" dirty="0"/>
              <a:t>Review SR criteria at 812.3(m) (see Slide 23)</a:t>
            </a:r>
          </a:p>
          <a:p>
            <a:endParaRPr lang="en-US" dirty="0"/>
          </a:p>
          <a:p>
            <a:endParaRPr lang="en-US" dirty="0"/>
          </a:p>
        </p:txBody>
      </p:sp>
    </p:spTree>
    <p:extLst>
      <p:ext uri="{BB962C8B-B14F-4D97-AF65-F5344CB8AC3E}">
        <p14:creationId xmlns:p14="http://schemas.microsoft.com/office/powerpoint/2010/main" val="171605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23A2D-EBEA-1416-D18E-A097D5300D2D}"/>
              </a:ext>
            </a:extLst>
          </p:cNvPr>
          <p:cNvSpPr>
            <a:spLocks noGrp="1"/>
          </p:cNvSpPr>
          <p:nvPr>
            <p:ph type="title"/>
          </p:nvPr>
        </p:nvSpPr>
        <p:spPr/>
        <p:txBody>
          <a:bodyPr/>
          <a:lstStyle/>
          <a:p>
            <a:r>
              <a:rPr lang="en-US" dirty="0"/>
              <a:t>Case Study #2</a:t>
            </a:r>
          </a:p>
        </p:txBody>
      </p:sp>
      <p:sp>
        <p:nvSpPr>
          <p:cNvPr id="3" name="Content Placeholder 2">
            <a:extLst>
              <a:ext uri="{FF2B5EF4-FFF2-40B4-BE49-F238E27FC236}">
                <a16:creationId xmlns:a16="http://schemas.microsoft.com/office/drawing/2014/main" id="{CFA6E8AD-B557-3ED6-DB51-C8E67CC9AFD4}"/>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study will enroll patients with ANCA vasculitis to test the hypothesis that the level of CD5+ B cells in the peripheral blood can be used to identify patients at greater risk of relapse who would need maintenance immunosuppression and those who may be at lower risk and thus may not require maintenance therapy.  </a:t>
            </a:r>
          </a:p>
          <a:p>
            <a:pPr>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Eligible participants </a:t>
            </a:r>
            <a:r>
              <a:rPr lang="en-US" dirty="0">
                <a:effectLst/>
                <a:latin typeface="Calibri" panose="020F0502020204030204" pitchFamily="34" charset="0"/>
                <a:ea typeface="Calibri" panose="020F0502020204030204" pitchFamily="34" charset="0"/>
                <a:cs typeface="Times New Roman" panose="02020603050405020304" pitchFamily="18" charset="0"/>
              </a:rPr>
              <a:t>will have completed SOC therapy for ANCA vasculitis and will be in clinical remission.  Participants’ CD5+ B cells will be evaluated using a cell enumeration assay created in the PI’s lab.  </a:t>
            </a: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Participants with low CD5+ B cells as determined by the assay will be treated with maintenance therapy with the current SOC drug.  Participants with normal CD5+ B cells as determined by the assay will be randomized either to receive maintenance therapy </a:t>
            </a:r>
            <a:r>
              <a:rPr lang="en-US" dirty="0">
                <a:latin typeface="Calibri" panose="020F0502020204030204" pitchFamily="34" charset="0"/>
                <a:ea typeface="Calibri" panose="020F0502020204030204" pitchFamily="34" charset="0"/>
                <a:cs typeface="Times New Roman" panose="02020603050405020304" pitchFamily="18" charset="0"/>
              </a:rPr>
              <a:t>with the SOC drug </a:t>
            </a:r>
            <a:r>
              <a:rPr lang="en-US" dirty="0">
                <a:effectLst/>
                <a:latin typeface="Calibri" panose="020F0502020204030204" pitchFamily="34" charset="0"/>
                <a:ea typeface="Calibri" panose="020F0502020204030204" pitchFamily="34" charset="0"/>
                <a:cs typeface="Times New Roman" panose="02020603050405020304" pitchFamily="18" charset="0"/>
              </a:rPr>
              <a:t>or monitoring with no therapy.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5576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1056-7ACC-0054-D691-442074CD78E8}"/>
              </a:ext>
            </a:extLst>
          </p:cNvPr>
          <p:cNvSpPr>
            <a:spLocks noGrp="1"/>
          </p:cNvSpPr>
          <p:nvPr>
            <p:ph type="title"/>
          </p:nvPr>
        </p:nvSpPr>
        <p:spPr/>
        <p:txBody>
          <a:bodyPr/>
          <a:lstStyle/>
          <a:p>
            <a:r>
              <a:rPr lang="en-US" dirty="0"/>
              <a:t>Case Study #2 Analysis</a:t>
            </a:r>
          </a:p>
        </p:txBody>
      </p:sp>
      <p:sp>
        <p:nvSpPr>
          <p:cNvPr id="3" name="Content Placeholder 2">
            <a:extLst>
              <a:ext uri="{FF2B5EF4-FFF2-40B4-BE49-F238E27FC236}">
                <a16:creationId xmlns:a16="http://schemas.microsoft.com/office/drawing/2014/main" id="{4BC74AED-C6E3-7AD7-1E81-51F9C218383F}"/>
              </a:ext>
            </a:extLst>
          </p:cNvPr>
          <p:cNvSpPr>
            <a:spLocks noGrp="1"/>
          </p:cNvSpPr>
          <p:nvPr>
            <p:ph idx="1"/>
          </p:nvPr>
        </p:nvSpPr>
        <p:spPr/>
        <p:txBody>
          <a:bodyPr>
            <a:normAutofit lnSpcReduction="10000"/>
          </a:bodyPr>
          <a:lstStyle/>
          <a:p>
            <a:r>
              <a:rPr lang="en-US" dirty="0"/>
              <a:t>Does the cell enumeration assay meet the definition of a device?</a:t>
            </a:r>
          </a:p>
          <a:p>
            <a:pPr lvl="1"/>
            <a:r>
              <a:rPr lang="en-US" dirty="0"/>
              <a:t>Yes, it’s intended to diagnose patients at higher risk of relapse. </a:t>
            </a:r>
          </a:p>
          <a:p>
            <a:endParaRPr lang="en-US" dirty="0"/>
          </a:p>
          <a:p>
            <a:r>
              <a:rPr lang="en-US" dirty="0"/>
              <a:t>What’s the regulatory status of the assay?</a:t>
            </a:r>
          </a:p>
          <a:p>
            <a:pPr lvl="1"/>
            <a:r>
              <a:rPr lang="en-US" dirty="0"/>
              <a:t>Not approved for marketing.</a:t>
            </a:r>
          </a:p>
          <a:p>
            <a:pPr lvl="1"/>
            <a:r>
              <a:rPr lang="en-US" dirty="0"/>
              <a:t>Does it meet any of the other IND exempt criteria (see Slide 17)? </a:t>
            </a:r>
          </a:p>
          <a:p>
            <a:pPr marL="0" indent="0">
              <a:buNone/>
            </a:pPr>
            <a:endParaRPr lang="en-US" dirty="0"/>
          </a:p>
          <a:p>
            <a:r>
              <a:rPr lang="en-US" dirty="0"/>
              <a:t>Is the assay classified as SR or NSR? </a:t>
            </a:r>
          </a:p>
          <a:p>
            <a:pPr lvl="1"/>
            <a:r>
              <a:rPr lang="en-US" dirty="0"/>
              <a:t>Review SR criteria at 812.3(m) (see Slide 23)</a:t>
            </a:r>
          </a:p>
          <a:p>
            <a:endParaRPr lang="en-US" dirty="0"/>
          </a:p>
          <a:p>
            <a:endParaRPr lang="en-US" dirty="0"/>
          </a:p>
        </p:txBody>
      </p:sp>
    </p:spTree>
    <p:extLst>
      <p:ext uri="{BB962C8B-B14F-4D97-AF65-F5344CB8AC3E}">
        <p14:creationId xmlns:p14="http://schemas.microsoft.com/office/powerpoint/2010/main" val="44716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9940-FC13-A6DF-8063-480163937ADE}"/>
              </a:ext>
            </a:extLst>
          </p:cNvPr>
          <p:cNvSpPr>
            <a:spLocks noGrp="1"/>
          </p:cNvSpPr>
          <p:nvPr>
            <p:ph type="title"/>
          </p:nvPr>
        </p:nvSpPr>
        <p:spPr/>
        <p:txBody>
          <a:bodyPr/>
          <a:lstStyle/>
          <a:p>
            <a:r>
              <a:rPr lang="en-US" dirty="0"/>
              <a:t>Human Subject</a:t>
            </a:r>
          </a:p>
        </p:txBody>
      </p:sp>
      <p:sp>
        <p:nvSpPr>
          <p:cNvPr id="3" name="Content Placeholder 2">
            <a:extLst>
              <a:ext uri="{FF2B5EF4-FFF2-40B4-BE49-F238E27FC236}">
                <a16:creationId xmlns:a16="http://schemas.microsoft.com/office/drawing/2014/main" id="{CDBDABFE-6789-7801-E07B-B3A0737C52CE}"/>
              </a:ext>
            </a:extLst>
          </p:cNvPr>
          <p:cNvSpPr>
            <a:spLocks noGrp="1"/>
          </p:cNvSpPr>
          <p:nvPr>
            <p:ph idx="1"/>
          </p:nvPr>
        </p:nvSpPr>
        <p:spPr/>
        <p:txBody>
          <a:bodyPr/>
          <a:lstStyle/>
          <a:p>
            <a:r>
              <a:rPr lang="en-US" b="0" i="1" dirty="0">
                <a:solidFill>
                  <a:srgbClr val="333333"/>
                </a:solidFill>
                <a:effectLst/>
              </a:rPr>
              <a:t>"Human subject" </a:t>
            </a:r>
            <a:r>
              <a:rPr lang="en-US" b="0" i="0" dirty="0">
                <a:solidFill>
                  <a:srgbClr val="333333"/>
                </a:solidFill>
                <a:effectLst/>
              </a:rPr>
              <a:t>means an individual who is or becomes a participant in research, either as a recipient of the test article or as a control. A subject may be either a healthy individual or a patient.</a:t>
            </a:r>
          </a:p>
          <a:p>
            <a:pPr lvl="1"/>
            <a:r>
              <a:rPr lang="en-US" b="1" i="1" dirty="0">
                <a:effectLst/>
              </a:rPr>
              <a:t>Subject</a:t>
            </a:r>
            <a:r>
              <a:rPr lang="en-US" dirty="0"/>
              <a:t> means a human who participates in an investigation, either as an individual on whom </a:t>
            </a:r>
            <a:r>
              <a:rPr lang="en-US" dirty="0">
                <a:solidFill>
                  <a:srgbClr val="C00000"/>
                </a:solidFill>
              </a:rPr>
              <a:t>or on whose specimen an investigational device is used or as a control</a:t>
            </a:r>
            <a:r>
              <a:rPr lang="en-US" dirty="0"/>
              <a:t>. A subject may be in normal health or may have a medical condition or disease [see 21 CFR 812.3(p)]</a:t>
            </a:r>
          </a:p>
        </p:txBody>
      </p:sp>
    </p:spTree>
    <p:extLst>
      <p:ext uri="{BB962C8B-B14F-4D97-AF65-F5344CB8AC3E}">
        <p14:creationId xmlns:p14="http://schemas.microsoft.com/office/powerpoint/2010/main" val="134581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4D14-F7A5-C06B-C4A6-461C0CE0A9CB}"/>
              </a:ext>
            </a:extLst>
          </p:cNvPr>
          <p:cNvSpPr>
            <a:spLocks noGrp="1"/>
          </p:cNvSpPr>
          <p:nvPr>
            <p:ph type="title"/>
          </p:nvPr>
        </p:nvSpPr>
        <p:spPr/>
        <p:txBody>
          <a:bodyPr/>
          <a:lstStyle/>
          <a:p>
            <a:r>
              <a:rPr lang="en-US" dirty="0"/>
              <a:t>Case Study #3</a:t>
            </a:r>
          </a:p>
        </p:txBody>
      </p:sp>
      <p:sp>
        <p:nvSpPr>
          <p:cNvPr id="3" name="Content Placeholder 2">
            <a:extLst>
              <a:ext uri="{FF2B5EF4-FFF2-40B4-BE49-F238E27FC236}">
                <a16:creationId xmlns:a16="http://schemas.microsoft.com/office/drawing/2014/main" id="{2A7C206A-F5D7-9ED1-42EA-822C5B055AC5}"/>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protocol describes a pilot study designed to test the feasibility, acceptability and effectiveness of a mobile phone app developed for patients diagnosed with PTSD who also have insomnia.  </a:t>
            </a: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primary objective is to assess whether participants find the app easy to use; secondary objectives include  determining whether the app improves sleep quality and sleep parameters (e.g., waking after sleep onset, total sleep time).  </a:t>
            </a: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app will provide participants with evidence-based behavioral and cognitive strategies for managing insomnia, self-assessment tools to measure insomnia severity and sleep need, self-monitoring with a daily sleep diary, individualized recommendations for preferable sleep and wake times, and daily reminders for behavioral changes.    </a:t>
            </a:r>
          </a:p>
          <a:p>
            <a:endParaRPr lang="en-US" dirty="0"/>
          </a:p>
        </p:txBody>
      </p:sp>
    </p:spTree>
    <p:extLst>
      <p:ext uri="{BB962C8B-B14F-4D97-AF65-F5344CB8AC3E}">
        <p14:creationId xmlns:p14="http://schemas.microsoft.com/office/powerpoint/2010/main" val="145691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B62C-4FE5-9826-8A1F-1FDFB729B32A}"/>
              </a:ext>
            </a:extLst>
          </p:cNvPr>
          <p:cNvSpPr>
            <a:spLocks noGrp="1"/>
          </p:cNvSpPr>
          <p:nvPr>
            <p:ph type="title"/>
          </p:nvPr>
        </p:nvSpPr>
        <p:spPr/>
        <p:txBody>
          <a:bodyPr/>
          <a:lstStyle/>
          <a:p>
            <a:r>
              <a:rPr lang="en-US" dirty="0"/>
              <a:t>Case Study #3 Analysis</a:t>
            </a:r>
          </a:p>
        </p:txBody>
      </p:sp>
      <p:sp>
        <p:nvSpPr>
          <p:cNvPr id="3" name="Content Placeholder 2">
            <a:extLst>
              <a:ext uri="{FF2B5EF4-FFF2-40B4-BE49-F238E27FC236}">
                <a16:creationId xmlns:a16="http://schemas.microsoft.com/office/drawing/2014/main" id="{1A6F4E92-54F7-B865-F033-83C76712205C}"/>
              </a:ext>
            </a:extLst>
          </p:cNvPr>
          <p:cNvSpPr>
            <a:spLocks noGrp="1"/>
          </p:cNvSpPr>
          <p:nvPr>
            <p:ph idx="1"/>
          </p:nvPr>
        </p:nvSpPr>
        <p:spPr/>
        <p:txBody>
          <a:bodyPr>
            <a:normAutofit fontScale="92500" lnSpcReduction="20000"/>
          </a:bodyPr>
          <a:lstStyle/>
          <a:p>
            <a:r>
              <a:rPr lang="en-US" dirty="0"/>
              <a:t>Does the mobile app meet the definition of a device? </a:t>
            </a:r>
          </a:p>
          <a:p>
            <a:pPr lvl="1"/>
            <a:r>
              <a:rPr lang="en-US" dirty="0"/>
              <a:t>What’s the intended use of the app?  </a:t>
            </a:r>
          </a:p>
          <a:p>
            <a:pPr lvl="1"/>
            <a:r>
              <a:rPr lang="en-US" dirty="0"/>
              <a:t>FDA has said that when intended use of a mobile app is diagnosis of </a:t>
            </a:r>
            <a:r>
              <a:rPr lang="en-US" dirty="0" err="1"/>
              <a:t>diases</a:t>
            </a:r>
            <a:r>
              <a:rPr lang="en-US" dirty="0"/>
              <a:t> or the cure, mitigation, treatment or prevention of disease, or to affect structure or function, the app = a device. </a:t>
            </a:r>
          </a:p>
          <a:p>
            <a:pPr lvl="1"/>
            <a:endParaRPr lang="en-US" dirty="0"/>
          </a:p>
          <a:p>
            <a:r>
              <a:rPr lang="en-US" dirty="0"/>
              <a:t>What’s the regulatory status of the app? </a:t>
            </a:r>
          </a:p>
          <a:p>
            <a:pPr lvl="1"/>
            <a:r>
              <a:rPr lang="en-US" dirty="0"/>
              <a:t>Not IND exempt, correct? </a:t>
            </a:r>
          </a:p>
          <a:p>
            <a:pPr lvl="1"/>
            <a:r>
              <a:rPr lang="en-US" dirty="0"/>
              <a:t>Risk evaluation &gt; FDA has indicated that it intends to exercise enforcement discretion for software functions that “help patients self-manage their disease or conditions without providing specific treatment or treatment suggestions.”  See FDA </a:t>
            </a:r>
            <a:r>
              <a:rPr lang="en-US" dirty="0">
                <a:hlinkClick r:id="rId2"/>
              </a:rPr>
              <a:t>Guidance</a:t>
            </a:r>
            <a:r>
              <a:rPr lang="en-US" dirty="0"/>
              <a:t>, page 13.</a:t>
            </a:r>
          </a:p>
          <a:p>
            <a:r>
              <a:rPr lang="en-US" dirty="0"/>
              <a:t>Likely a device to which FDA would apply enforcement discretion.  </a:t>
            </a:r>
          </a:p>
          <a:p>
            <a:pPr lvl="1"/>
            <a:r>
              <a:rPr lang="en-US" dirty="0"/>
              <a:t>FDA regulated, but no device considerations necessary.  </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8669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9C38-4D60-D771-89FD-158BB98E90AB}"/>
              </a:ext>
            </a:extLst>
          </p:cNvPr>
          <p:cNvSpPr>
            <a:spLocks noGrp="1"/>
          </p:cNvSpPr>
          <p:nvPr>
            <p:ph type="title"/>
          </p:nvPr>
        </p:nvSpPr>
        <p:spPr/>
        <p:txBody>
          <a:bodyPr/>
          <a:lstStyle/>
          <a:p>
            <a:r>
              <a:rPr lang="en-US" dirty="0"/>
              <a:t>Case Study #4</a:t>
            </a:r>
          </a:p>
        </p:txBody>
      </p:sp>
      <p:sp>
        <p:nvSpPr>
          <p:cNvPr id="3" name="Content Placeholder 2">
            <a:extLst>
              <a:ext uri="{FF2B5EF4-FFF2-40B4-BE49-F238E27FC236}">
                <a16:creationId xmlns:a16="http://schemas.microsoft.com/office/drawing/2014/main" id="{EEC48E6E-A20A-AEEA-F460-674D62E60777}"/>
              </a:ext>
            </a:extLst>
          </p:cNvPr>
          <p:cNvSpPr>
            <a:spLocks noGrp="1"/>
          </p:cNvSpPr>
          <p:nvPr>
            <p:ph idx="1"/>
          </p:nvPr>
        </p:nvSpPr>
        <p:spPr/>
        <p:txBody>
          <a:bodyPr/>
          <a:lstStyle/>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aim of the study is to evaluate the predictive value of a computational model called “</a:t>
            </a:r>
            <a:r>
              <a:rPr lang="en-US" dirty="0" err="1">
                <a:effectLst/>
                <a:latin typeface="Calibri" panose="020F0502020204030204" pitchFamily="34" charset="0"/>
                <a:ea typeface="Calibri" panose="020F0502020204030204" pitchFamily="34" charset="0"/>
                <a:cs typeface="Times New Roman" panose="02020603050405020304" pitchFamily="18" charset="0"/>
              </a:rPr>
              <a:t>TumorScope</a:t>
            </a:r>
            <a:r>
              <a:rPr lang="en-US" dirty="0">
                <a:effectLst/>
                <a:latin typeface="Calibri" panose="020F0502020204030204" pitchFamily="34" charset="0"/>
                <a:ea typeface="Calibri" panose="020F0502020204030204" pitchFamily="34" charset="0"/>
                <a:cs typeface="Times New Roman" panose="02020603050405020304" pitchFamily="18" charset="0"/>
              </a:rPr>
              <a:t>” by assessing how accurately it predicts tumor response to neoadjuvant chemotherapy.  </a:t>
            </a:r>
          </a:p>
          <a:p>
            <a:pPr>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The study team will utilize existing data from the EMR of 100 breast cancer patients diagnosed with Stage I – III tumors and analyze imaging data, tumor histology, genetic markers, and demographics to evaluate the model’s accuracy in predicting response to chemo.  </a:t>
            </a:r>
          </a:p>
          <a:p>
            <a:endParaRPr lang="en-US" dirty="0"/>
          </a:p>
        </p:txBody>
      </p:sp>
    </p:spTree>
    <p:extLst>
      <p:ext uri="{BB962C8B-B14F-4D97-AF65-F5344CB8AC3E}">
        <p14:creationId xmlns:p14="http://schemas.microsoft.com/office/powerpoint/2010/main" val="380850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D2035-728A-958D-DB2F-A6DA99D2904C}"/>
              </a:ext>
            </a:extLst>
          </p:cNvPr>
          <p:cNvSpPr>
            <a:spLocks noGrp="1"/>
          </p:cNvSpPr>
          <p:nvPr>
            <p:ph type="title"/>
          </p:nvPr>
        </p:nvSpPr>
        <p:spPr/>
        <p:txBody>
          <a:bodyPr/>
          <a:lstStyle/>
          <a:p>
            <a:r>
              <a:rPr lang="en-US" dirty="0"/>
              <a:t>Case Study #4 Analysis </a:t>
            </a:r>
          </a:p>
        </p:txBody>
      </p:sp>
      <p:sp>
        <p:nvSpPr>
          <p:cNvPr id="3" name="Content Placeholder 2">
            <a:extLst>
              <a:ext uri="{FF2B5EF4-FFF2-40B4-BE49-F238E27FC236}">
                <a16:creationId xmlns:a16="http://schemas.microsoft.com/office/drawing/2014/main" id="{655A95E9-7CF1-F676-06B6-A8CCB068134E}"/>
              </a:ext>
            </a:extLst>
          </p:cNvPr>
          <p:cNvSpPr>
            <a:spLocks noGrp="1"/>
          </p:cNvSpPr>
          <p:nvPr>
            <p:ph idx="1"/>
          </p:nvPr>
        </p:nvSpPr>
        <p:spPr/>
        <p:txBody>
          <a:bodyPr/>
          <a:lstStyle/>
          <a:p>
            <a:r>
              <a:rPr lang="en-US" dirty="0"/>
              <a:t>Does the </a:t>
            </a:r>
            <a:r>
              <a:rPr lang="en-US" dirty="0" err="1"/>
              <a:t>TumorScope</a:t>
            </a:r>
            <a:r>
              <a:rPr lang="en-US" dirty="0"/>
              <a:t> meet the definition of a device? </a:t>
            </a:r>
          </a:p>
          <a:p>
            <a:pPr lvl="1"/>
            <a:r>
              <a:rPr lang="en-US" dirty="0">
                <a:hlinkClick r:id="rId2"/>
              </a:rPr>
              <a:t>Software that meets four criteria in 520(o)(1)(E) of FD&amp;C Act is excluded from definition of a device</a:t>
            </a:r>
            <a:r>
              <a:rPr lang="en-US" dirty="0"/>
              <a:t>:</a:t>
            </a:r>
          </a:p>
          <a:p>
            <a:pPr lvl="2"/>
            <a:r>
              <a:rPr lang="en-US" dirty="0"/>
              <a:t>Not intended to acquire, process, or analyze a medical image or signal from an in vitro diagnostic device or a pattern or signal from a signal acquisition system;</a:t>
            </a:r>
          </a:p>
          <a:p>
            <a:pPr lvl="2"/>
            <a:r>
              <a:rPr lang="en-US" dirty="0"/>
              <a:t>Intended for the purpose of displaying, analyzing, or printing medical information about a patient or other medical information;</a:t>
            </a:r>
          </a:p>
          <a:p>
            <a:pPr lvl="2"/>
            <a:r>
              <a:rPr lang="en-US" dirty="0"/>
              <a:t>Intended for the purpose of supporting or providing recommendations to a health care professional about the prevention, diagnosis, or treatment of a disease or condition; and</a:t>
            </a:r>
          </a:p>
          <a:p>
            <a:pPr lvl="2"/>
            <a:r>
              <a:rPr lang="en-US" dirty="0"/>
              <a:t>Intended for the purpose of enabling a HCP to independently review the basis for such recommendations that such software presents so that it is not the intent that the HSP rely primarily on any recommendations to make a clinical diagnosis or treatment decision regarding an individual patient. </a:t>
            </a:r>
          </a:p>
        </p:txBody>
      </p:sp>
    </p:spTree>
    <p:extLst>
      <p:ext uri="{BB962C8B-B14F-4D97-AF65-F5344CB8AC3E}">
        <p14:creationId xmlns:p14="http://schemas.microsoft.com/office/powerpoint/2010/main" val="165497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B76AA-78A0-8E77-E391-0457CBE0DD48}"/>
              </a:ext>
            </a:extLst>
          </p:cNvPr>
          <p:cNvSpPr>
            <a:spLocks noGrp="1"/>
          </p:cNvSpPr>
          <p:nvPr>
            <p:ph type="title"/>
          </p:nvPr>
        </p:nvSpPr>
        <p:spPr/>
        <p:txBody>
          <a:bodyPr/>
          <a:lstStyle/>
          <a:p>
            <a:r>
              <a:rPr lang="en-US" dirty="0"/>
              <a:t>Case Study #5</a:t>
            </a:r>
          </a:p>
        </p:txBody>
      </p:sp>
      <p:sp>
        <p:nvSpPr>
          <p:cNvPr id="3" name="Content Placeholder 2">
            <a:extLst>
              <a:ext uri="{FF2B5EF4-FFF2-40B4-BE49-F238E27FC236}">
                <a16:creationId xmlns:a16="http://schemas.microsoft.com/office/drawing/2014/main" id="{2270DA26-A82C-12E8-82EB-765BD767614A}"/>
              </a:ext>
            </a:extLst>
          </p:cNvPr>
          <p:cNvSpPr>
            <a:spLocks noGrp="1"/>
          </p:cNvSpPr>
          <p:nvPr>
            <p:ph idx="1"/>
          </p:nvPr>
        </p:nvSpPr>
        <p:spPr/>
        <p:txBody>
          <a:bodyPr/>
          <a:lstStyle/>
          <a:p>
            <a:pPr marR="0">
              <a:lnSpc>
                <a:spcPct val="107000"/>
              </a:lnSpc>
              <a:spcBef>
                <a:spcPts val="0"/>
              </a:spcBef>
              <a:spcAft>
                <a:spcPts val="8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 usability study will evaluate patients’ ability to use an FDA-approved auto-injector (1 mL) versus a new 2 mL auto-injector in high risk patients with uncontrolled hypercholesterolemia.   </a:t>
            </a:r>
          </a:p>
          <a:p>
            <a:pPr marR="0">
              <a:lnSpc>
                <a:spcPct val="107000"/>
              </a:lnSpc>
              <a:spcBef>
                <a:spcPts val="0"/>
              </a:spcBef>
              <a:spcAft>
                <a:spcPts val="8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Participants will be randomized to receive 300 mg alirocumab, approved for the treatment of hypercholesterolemia,  administered either by the novel auto-injector </a:t>
            </a:r>
            <a:r>
              <a:rPr lang="en-US" dirty="0" err="1">
                <a:effectLst/>
                <a:latin typeface="Calibri" panose="020F0502020204030204" pitchFamily="34" charset="0"/>
                <a:ea typeface="Calibri" panose="020F0502020204030204" pitchFamily="34" charset="0"/>
                <a:cs typeface="Times New Roman" panose="02020603050405020304" pitchFamily="18" charset="0"/>
              </a:rPr>
              <a:t>subQ</a:t>
            </a:r>
            <a:r>
              <a:rPr lang="en-US" dirty="0">
                <a:effectLst/>
                <a:latin typeface="Calibri" panose="020F0502020204030204" pitchFamily="34" charset="0"/>
                <a:ea typeface="Calibri" panose="020F0502020204030204" pitchFamily="34" charset="0"/>
                <a:cs typeface="Times New Roman" panose="02020603050405020304" pitchFamily="18" charset="0"/>
              </a:rPr>
              <a:t> 1 x daily or the FDA-approved auto-injector </a:t>
            </a:r>
            <a:r>
              <a:rPr lang="en-US" dirty="0" err="1">
                <a:effectLst/>
                <a:latin typeface="Calibri" panose="020F0502020204030204" pitchFamily="34" charset="0"/>
                <a:ea typeface="Calibri" panose="020F0502020204030204" pitchFamily="34" charset="0"/>
                <a:cs typeface="Times New Roman" panose="02020603050405020304" pitchFamily="18" charset="0"/>
              </a:rPr>
              <a:t>subQ</a:t>
            </a:r>
            <a:r>
              <a:rPr lang="en-US" dirty="0">
                <a:effectLst/>
                <a:latin typeface="Calibri" panose="020F0502020204030204" pitchFamily="34" charset="0"/>
                <a:ea typeface="Calibri" panose="020F0502020204030204" pitchFamily="34" charset="0"/>
                <a:cs typeface="Times New Roman" panose="02020603050405020304" pitchFamily="18" charset="0"/>
              </a:rPr>
              <a:t> 2 x daily.  </a:t>
            </a:r>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913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84079-7BC8-1B6B-1899-11AED1B89AD7}"/>
              </a:ext>
            </a:extLst>
          </p:cNvPr>
          <p:cNvSpPr>
            <a:spLocks noGrp="1"/>
          </p:cNvSpPr>
          <p:nvPr>
            <p:ph type="title"/>
          </p:nvPr>
        </p:nvSpPr>
        <p:spPr/>
        <p:txBody>
          <a:bodyPr/>
          <a:lstStyle/>
          <a:p>
            <a:r>
              <a:rPr lang="en-US" dirty="0"/>
              <a:t>Case Study #5 Analysis</a:t>
            </a:r>
          </a:p>
        </p:txBody>
      </p:sp>
      <p:sp>
        <p:nvSpPr>
          <p:cNvPr id="3" name="Content Placeholder 2">
            <a:extLst>
              <a:ext uri="{FF2B5EF4-FFF2-40B4-BE49-F238E27FC236}">
                <a16:creationId xmlns:a16="http://schemas.microsoft.com/office/drawing/2014/main" id="{4D5A53AF-9E47-4EC6-F999-BAB5811F7649}"/>
              </a:ext>
            </a:extLst>
          </p:cNvPr>
          <p:cNvSpPr>
            <a:spLocks noGrp="1"/>
          </p:cNvSpPr>
          <p:nvPr>
            <p:ph idx="1"/>
          </p:nvPr>
        </p:nvSpPr>
        <p:spPr/>
        <p:txBody>
          <a:bodyPr>
            <a:normAutofit lnSpcReduction="10000"/>
          </a:bodyPr>
          <a:lstStyle/>
          <a:p>
            <a:r>
              <a:rPr lang="en-US" dirty="0"/>
              <a:t>Does the autoinjector meet the definition of a device? </a:t>
            </a:r>
          </a:p>
          <a:p>
            <a:pPr lvl="1"/>
            <a:r>
              <a:rPr lang="en-US" dirty="0"/>
              <a:t>Yes, intended for use in the treatment of disease and doesn’t achieve its primary intended purpose through chemical action. </a:t>
            </a:r>
          </a:p>
          <a:p>
            <a:pPr lvl="1"/>
            <a:endParaRPr lang="en-US" dirty="0"/>
          </a:p>
          <a:p>
            <a:r>
              <a:rPr lang="en-US" dirty="0"/>
              <a:t>What’s the regulatory status of the device? </a:t>
            </a:r>
          </a:p>
          <a:p>
            <a:pPr lvl="1"/>
            <a:r>
              <a:rPr lang="en-US" dirty="0"/>
              <a:t>1mL is approved being used for its approved use. No device considerations required. </a:t>
            </a:r>
          </a:p>
          <a:p>
            <a:pPr lvl="1"/>
            <a:r>
              <a:rPr lang="en-US" dirty="0"/>
              <a:t>2mL is not FDA-approved.  </a:t>
            </a:r>
          </a:p>
          <a:p>
            <a:endParaRPr lang="en-US" dirty="0"/>
          </a:p>
          <a:p>
            <a:r>
              <a:rPr lang="en-US" dirty="0"/>
              <a:t>Is the 2mL autoinjector classified as SR or NSR? </a:t>
            </a:r>
          </a:p>
          <a:p>
            <a:pPr lvl="1"/>
            <a:r>
              <a:rPr lang="en-US" dirty="0"/>
              <a:t>Review SR criteria at 812.3(m) (see Slide 23)</a:t>
            </a:r>
          </a:p>
          <a:p>
            <a:endParaRPr lang="en-US" dirty="0"/>
          </a:p>
        </p:txBody>
      </p:sp>
    </p:spTree>
    <p:extLst>
      <p:ext uri="{BB962C8B-B14F-4D97-AF65-F5344CB8AC3E}">
        <p14:creationId xmlns:p14="http://schemas.microsoft.com/office/powerpoint/2010/main" val="299983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0170-ABB8-D0A2-84E9-D090F60D9C9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8A79C46A-72AA-1299-AA0A-64B0B850B24D}"/>
              </a:ext>
            </a:extLst>
          </p:cNvPr>
          <p:cNvSpPr>
            <a:spLocks noGrp="1"/>
          </p:cNvSpPr>
          <p:nvPr>
            <p:ph idx="1"/>
          </p:nvPr>
        </p:nvSpPr>
        <p:spPr/>
        <p:txBody>
          <a:bodyPr>
            <a:normAutofit fontScale="62500" lnSpcReduction="20000"/>
          </a:bodyPr>
          <a:lstStyle/>
          <a:p>
            <a:r>
              <a:rPr lang="fr-FR" dirty="0" err="1"/>
              <a:t>Regulations</a:t>
            </a:r>
            <a:r>
              <a:rPr lang="fr-FR" dirty="0"/>
              <a:t>:</a:t>
            </a:r>
          </a:p>
          <a:p>
            <a:pPr lvl="1"/>
            <a:r>
              <a:rPr lang="fr-FR" dirty="0" err="1">
                <a:solidFill>
                  <a:srgbClr val="0563C1"/>
                </a:solidFill>
                <a:hlinkClick r:id="rId2">
                  <a:extLst>
                    <a:ext uri="{A12FA001-AC4F-418D-AE19-62706E023703}">
                      <ahyp:hlinkClr xmlns:ahyp="http://schemas.microsoft.com/office/drawing/2018/hyperlinkcolor" val="tx"/>
                    </a:ext>
                  </a:extLst>
                </a:hlinkClick>
              </a:rPr>
              <a:t>eCFR</a:t>
            </a:r>
            <a:r>
              <a:rPr lang="fr-FR" dirty="0">
                <a:solidFill>
                  <a:srgbClr val="0563C1"/>
                </a:solidFill>
                <a:hlinkClick r:id="rId2">
                  <a:extLst>
                    <a:ext uri="{A12FA001-AC4F-418D-AE19-62706E023703}">
                      <ahyp:hlinkClr xmlns:ahyp="http://schemas.microsoft.com/office/drawing/2018/hyperlinkcolor" val="tx"/>
                    </a:ext>
                  </a:extLst>
                </a:hlinkClick>
              </a:rPr>
              <a:t> :: 21 CFR Part 812 -- </a:t>
            </a:r>
            <a:r>
              <a:rPr lang="fr-FR" dirty="0" err="1">
                <a:solidFill>
                  <a:srgbClr val="0563C1"/>
                </a:solidFill>
                <a:hlinkClick r:id="rId2">
                  <a:extLst>
                    <a:ext uri="{A12FA001-AC4F-418D-AE19-62706E023703}">
                      <ahyp:hlinkClr xmlns:ahyp="http://schemas.microsoft.com/office/drawing/2018/hyperlinkcolor" val="tx"/>
                    </a:ext>
                  </a:extLst>
                </a:hlinkClick>
              </a:rPr>
              <a:t>Investigational</a:t>
            </a:r>
            <a:r>
              <a:rPr lang="fr-FR" dirty="0">
                <a:solidFill>
                  <a:srgbClr val="0563C1"/>
                </a:solidFill>
                <a:hlinkClick r:id="rId2">
                  <a:extLst>
                    <a:ext uri="{A12FA001-AC4F-418D-AE19-62706E023703}">
                      <ahyp:hlinkClr xmlns:ahyp="http://schemas.microsoft.com/office/drawing/2018/hyperlinkcolor" val="tx"/>
                    </a:ext>
                  </a:extLst>
                </a:hlinkClick>
              </a:rPr>
              <a:t> </a:t>
            </a:r>
            <a:r>
              <a:rPr lang="fr-FR" dirty="0" err="1">
                <a:solidFill>
                  <a:srgbClr val="0563C1"/>
                </a:solidFill>
                <a:hlinkClick r:id="rId2">
                  <a:extLst>
                    <a:ext uri="{A12FA001-AC4F-418D-AE19-62706E023703}">
                      <ahyp:hlinkClr xmlns:ahyp="http://schemas.microsoft.com/office/drawing/2018/hyperlinkcolor" val="tx"/>
                    </a:ext>
                  </a:extLst>
                </a:hlinkClick>
              </a:rPr>
              <a:t>Device</a:t>
            </a:r>
            <a:r>
              <a:rPr lang="fr-FR" dirty="0">
                <a:solidFill>
                  <a:srgbClr val="0563C1"/>
                </a:solidFill>
                <a:hlinkClick r:id="rId2">
                  <a:extLst>
                    <a:ext uri="{A12FA001-AC4F-418D-AE19-62706E023703}">
                      <ahyp:hlinkClr xmlns:ahyp="http://schemas.microsoft.com/office/drawing/2018/hyperlinkcolor" val="tx"/>
                    </a:ext>
                  </a:extLst>
                </a:hlinkClick>
              </a:rPr>
              <a:t> Exemptions</a:t>
            </a:r>
            <a:endParaRPr lang="fr-FR" dirty="0"/>
          </a:p>
          <a:p>
            <a:r>
              <a:rPr lang="fr-FR" dirty="0"/>
              <a:t>FDA Information Sheets:</a:t>
            </a:r>
          </a:p>
          <a:p>
            <a:pPr lvl="1"/>
            <a:r>
              <a:rPr lang="en-US" dirty="0">
                <a:hlinkClick r:id="rId3"/>
              </a:rPr>
              <a:t>Minutes of Institutional Review Board (IRB) Meetings | FDA</a:t>
            </a:r>
            <a:endParaRPr lang="en-US" dirty="0"/>
          </a:p>
          <a:p>
            <a:pPr lvl="1"/>
            <a:r>
              <a:rPr lang="en-US" dirty="0">
                <a:hlinkClick r:id="rId4"/>
              </a:rPr>
              <a:t>Frequently Asked Questions About Medical Devices | FDA</a:t>
            </a:r>
            <a:endParaRPr lang="en-US" dirty="0"/>
          </a:p>
          <a:p>
            <a:pPr lvl="1"/>
            <a:r>
              <a:rPr lang="en-US" dirty="0">
                <a:hlinkClick r:id="rId5"/>
              </a:rPr>
              <a:t>Significant Risk and Nonsignificant Risk Medical Device Studies | FDA</a:t>
            </a:r>
            <a:endParaRPr lang="en-US" dirty="0"/>
          </a:p>
          <a:p>
            <a:pPr lvl="1"/>
            <a:r>
              <a:rPr lang="en-US" dirty="0">
                <a:hlinkClick r:id="rId6"/>
              </a:rPr>
              <a:t>IRB Responsibilities for Reviewing the Qualifications of Investigators, Adequacy of Research Sites, and the Determination of Whether an IND/IDE is Needed | FDA</a:t>
            </a:r>
            <a:endParaRPr lang="en-US" dirty="0"/>
          </a:p>
          <a:p>
            <a:pPr lvl="1"/>
            <a:r>
              <a:rPr lang="en-US" dirty="0">
                <a:hlinkClick r:id="rId7"/>
              </a:rPr>
              <a:t>Institutional Review Boards Frequently Asked Questions | FDA</a:t>
            </a:r>
            <a:endParaRPr lang="en-US" dirty="0"/>
          </a:p>
          <a:p>
            <a:pPr lvl="1"/>
            <a:r>
              <a:rPr lang="en-US" dirty="0">
                <a:hlinkClick r:id="rId8"/>
              </a:rPr>
              <a:t>Principles of Premarket Pathways for Combination Products | FDA</a:t>
            </a:r>
            <a:endParaRPr lang="en-US" dirty="0"/>
          </a:p>
          <a:p>
            <a:pPr lvl="1"/>
            <a:r>
              <a:rPr lang="en-US" dirty="0">
                <a:hlinkClick r:id="rId9"/>
              </a:rPr>
              <a:t>Clinical Decision Support Software, Guidance for Industry and FDA Staff | FDA</a:t>
            </a:r>
            <a:endParaRPr lang="en-US" dirty="0"/>
          </a:p>
          <a:p>
            <a:r>
              <a:rPr lang="en-US" dirty="0"/>
              <a:t>Web information:</a:t>
            </a:r>
          </a:p>
          <a:p>
            <a:pPr lvl="1"/>
            <a:r>
              <a:rPr lang="en-US" dirty="0">
                <a:hlinkClick r:id="rId10"/>
              </a:rPr>
              <a:t>FAQs about Investigational Device Exemption | FDA</a:t>
            </a:r>
            <a:endParaRPr lang="en-US" dirty="0"/>
          </a:p>
          <a:p>
            <a:r>
              <a:rPr lang="en-US" dirty="0"/>
              <a:t>UNC info:</a:t>
            </a:r>
          </a:p>
          <a:p>
            <a:pPr lvl="1"/>
            <a:r>
              <a:rPr lang="en-US" dirty="0">
                <a:hlinkClick r:id="rId11"/>
              </a:rPr>
              <a:t>SOP 1301 - FDA-Regulated Research</a:t>
            </a:r>
            <a:endParaRPr lang="en-US" dirty="0"/>
          </a:p>
          <a:p>
            <a:pPr lvl="1"/>
            <a:r>
              <a:rPr lang="en-US" b="0" i="0" u="none" strike="noStrike" dirty="0">
                <a:solidFill>
                  <a:srgbClr val="003548"/>
                </a:solidFill>
                <a:effectLst/>
                <a:latin typeface="FoundersGroteskWeb-Regular"/>
                <a:hlinkClick r:id="rId12"/>
              </a:rPr>
              <a:t>Investigational Device Guidance Document</a:t>
            </a:r>
            <a:endParaRPr lang="en-US" b="0" i="0" dirty="0">
              <a:solidFill>
                <a:srgbClr val="4F4F4F"/>
              </a:solidFill>
              <a:effectLst/>
              <a:latin typeface="FoundersGroteskWeb-Regular"/>
            </a:endParaRPr>
          </a:p>
          <a:p>
            <a:pPr lvl="1"/>
            <a:r>
              <a:rPr lang="en-US" b="0" i="0" u="none" strike="noStrike" dirty="0">
                <a:solidFill>
                  <a:srgbClr val="003548"/>
                </a:solidFill>
                <a:effectLst/>
                <a:latin typeface="FoundersGroteskWeb-Regular"/>
                <a:hlinkClick r:id="rId13"/>
              </a:rPr>
              <a:t>Investigational Device (IDE) Worksheet</a:t>
            </a:r>
            <a:endParaRPr lang="en-US" b="0" i="0" dirty="0">
              <a:solidFill>
                <a:srgbClr val="4F4F4F"/>
              </a:solidFill>
              <a:effectLst/>
              <a:latin typeface="FoundersGroteskWeb-Regular"/>
            </a:endParaRPr>
          </a:p>
        </p:txBody>
      </p:sp>
    </p:spTree>
    <p:extLst>
      <p:ext uri="{BB962C8B-B14F-4D97-AF65-F5344CB8AC3E}">
        <p14:creationId xmlns:p14="http://schemas.microsoft.com/office/powerpoint/2010/main" val="229136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96AD-5E84-BD82-F840-E3A91F9327CF}"/>
              </a:ext>
            </a:extLst>
          </p:cNvPr>
          <p:cNvSpPr>
            <a:spLocks noGrp="1"/>
          </p:cNvSpPr>
          <p:nvPr>
            <p:ph type="title"/>
          </p:nvPr>
        </p:nvSpPr>
        <p:spPr/>
        <p:txBody>
          <a:bodyPr/>
          <a:lstStyle/>
          <a:p>
            <a:r>
              <a:rPr lang="en-US" dirty="0"/>
              <a:t>Test Article</a:t>
            </a:r>
          </a:p>
        </p:txBody>
      </p:sp>
      <p:sp>
        <p:nvSpPr>
          <p:cNvPr id="3" name="Content Placeholder 2">
            <a:extLst>
              <a:ext uri="{FF2B5EF4-FFF2-40B4-BE49-F238E27FC236}">
                <a16:creationId xmlns:a16="http://schemas.microsoft.com/office/drawing/2014/main" id="{B617AD62-CAD8-B3D9-9DCA-15AFD24EE387}"/>
              </a:ext>
            </a:extLst>
          </p:cNvPr>
          <p:cNvSpPr>
            <a:spLocks noGrp="1"/>
          </p:cNvSpPr>
          <p:nvPr>
            <p:ph idx="1"/>
          </p:nvPr>
        </p:nvSpPr>
        <p:spPr/>
        <p:txBody>
          <a:bodyPr>
            <a:normAutofit lnSpcReduction="10000"/>
          </a:bodyPr>
          <a:lstStyle/>
          <a:p>
            <a:r>
              <a:rPr lang="en-US" dirty="0"/>
              <a:t>Any drug (including biological product), </a:t>
            </a:r>
            <a:r>
              <a:rPr lang="en-US" b="1" dirty="0"/>
              <a:t>medical device</a:t>
            </a:r>
            <a:r>
              <a:rPr lang="en-US" dirty="0"/>
              <a:t>, human food additive, color additive, electronic product, or any other article subject to regulation under the FD&amp;C Act or PHS</a:t>
            </a:r>
          </a:p>
          <a:p>
            <a:r>
              <a:rPr lang="en-US" dirty="0"/>
              <a:t>Decision path:</a:t>
            </a:r>
          </a:p>
          <a:p>
            <a:pPr lvl="1"/>
            <a:r>
              <a:rPr lang="en-US" dirty="0"/>
              <a:t>Does the research involve the study of any of the following products, regardless of FDA approval status:</a:t>
            </a:r>
          </a:p>
          <a:p>
            <a:pPr lvl="2"/>
            <a:r>
              <a:rPr lang="en-US" dirty="0">
                <a:solidFill>
                  <a:schemeClr val="bg1">
                    <a:lumMod val="50000"/>
                  </a:schemeClr>
                </a:solidFill>
              </a:rPr>
              <a:t>Drugs</a:t>
            </a:r>
          </a:p>
          <a:p>
            <a:pPr lvl="2"/>
            <a:r>
              <a:rPr lang="en-US" dirty="0">
                <a:solidFill>
                  <a:schemeClr val="bg1">
                    <a:lumMod val="50000"/>
                  </a:schemeClr>
                </a:solidFill>
              </a:rPr>
              <a:t>Biological products</a:t>
            </a:r>
          </a:p>
          <a:p>
            <a:pPr lvl="2"/>
            <a:r>
              <a:rPr lang="en-US" dirty="0">
                <a:solidFill>
                  <a:schemeClr val="bg1">
                    <a:lumMod val="50000"/>
                  </a:schemeClr>
                </a:solidFill>
              </a:rPr>
              <a:t>Dietary supplements</a:t>
            </a:r>
          </a:p>
          <a:p>
            <a:pPr lvl="2"/>
            <a:r>
              <a:rPr lang="en-US" dirty="0">
                <a:solidFill>
                  <a:schemeClr val="bg1">
                    <a:lumMod val="50000"/>
                  </a:schemeClr>
                </a:solidFill>
              </a:rPr>
              <a:t>Foods</a:t>
            </a:r>
          </a:p>
          <a:p>
            <a:pPr lvl="2"/>
            <a:r>
              <a:rPr lang="en-US" dirty="0">
                <a:solidFill>
                  <a:schemeClr val="bg1">
                    <a:lumMod val="50000"/>
                  </a:schemeClr>
                </a:solidFill>
              </a:rPr>
              <a:t>Cosmetics</a:t>
            </a:r>
          </a:p>
          <a:p>
            <a:pPr lvl="2"/>
            <a:r>
              <a:rPr lang="en-US" b="1" dirty="0"/>
              <a:t>Medical Devices</a:t>
            </a:r>
          </a:p>
        </p:txBody>
      </p:sp>
    </p:spTree>
    <p:extLst>
      <p:ext uri="{BB962C8B-B14F-4D97-AF65-F5344CB8AC3E}">
        <p14:creationId xmlns:p14="http://schemas.microsoft.com/office/powerpoint/2010/main" val="415035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8422F-93FF-1582-12AB-F9234BBEA526}"/>
              </a:ext>
            </a:extLst>
          </p:cNvPr>
          <p:cNvSpPr>
            <a:spLocks noGrp="1"/>
          </p:cNvSpPr>
          <p:nvPr>
            <p:ph type="title"/>
          </p:nvPr>
        </p:nvSpPr>
        <p:spPr/>
        <p:txBody>
          <a:bodyPr/>
          <a:lstStyle/>
          <a:p>
            <a:r>
              <a:rPr lang="en-US" dirty="0"/>
              <a:t>Medical Device Definition</a:t>
            </a:r>
          </a:p>
        </p:txBody>
      </p:sp>
      <p:sp>
        <p:nvSpPr>
          <p:cNvPr id="3" name="Content Placeholder 2">
            <a:extLst>
              <a:ext uri="{FF2B5EF4-FFF2-40B4-BE49-F238E27FC236}">
                <a16:creationId xmlns:a16="http://schemas.microsoft.com/office/drawing/2014/main" id="{312EA1E2-87EC-9C05-3A16-A9607AAF60B9}"/>
              </a:ext>
            </a:extLst>
          </p:cNvPr>
          <p:cNvSpPr>
            <a:spLocks noGrp="1"/>
          </p:cNvSpPr>
          <p:nvPr>
            <p:ph idx="1"/>
          </p:nvPr>
        </p:nvSpPr>
        <p:spPr/>
        <p:txBody>
          <a:bodyPr>
            <a:normAutofit fontScale="92500" lnSpcReduction="10000"/>
          </a:bodyPr>
          <a:lstStyle/>
          <a:p>
            <a:r>
              <a:rPr lang="en-US" dirty="0"/>
              <a:t>A medical device is any instrument, apparatus, or other similar or related article, including component, part, or accessory, which is:</a:t>
            </a:r>
          </a:p>
          <a:p>
            <a:pPr lvl="1"/>
            <a:r>
              <a:rPr lang="en-US" dirty="0"/>
              <a:t>Recognized in the official National Formulary of the USP; </a:t>
            </a:r>
            <a:r>
              <a:rPr lang="en-US" b="1" dirty="0"/>
              <a:t>or</a:t>
            </a:r>
            <a:endParaRPr lang="en-US" dirty="0"/>
          </a:p>
          <a:p>
            <a:pPr lvl="1"/>
            <a:r>
              <a:rPr lang="en-US" dirty="0"/>
              <a:t>Intended for use in the diagnosis of disease or other conditions, or in the cure, mitigation, treatment, or prevention of disease in humans or animals; </a:t>
            </a:r>
            <a:r>
              <a:rPr lang="en-US" b="1" dirty="0"/>
              <a:t>or</a:t>
            </a:r>
          </a:p>
          <a:p>
            <a:pPr lvl="1"/>
            <a:r>
              <a:rPr lang="en-US" dirty="0"/>
              <a:t>Intended to affect the structure or any function of the human body or in animals </a:t>
            </a:r>
            <a:r>
              <a:rPr lang="en-US" b="1" dirty="0"/>
              <a:t>and</a:t>
            </a:r>
            <a:endParaRPr lang="en-US" dirty="0"/>
          </a:p>
          <a:p>
            <a:pPr lvl="1"/>
            <a:r>
              <a:rPr lang="en-US" dirty="0"/>
              <a:t>Does not achieve any of its principal intended purposes through chemical action/is not dependent upon being metabolized</a:t>
            </a:r>
          </a:p>
          <a:p>
            <a:pPr marL="365760" lvl="1" indent="0">
              <a:buNone/>
            </a:pPr>
            <a:endParaRPr lang="en-US" dirty="0"/>
          </a:p>
          <a:p>
            <a:pPr marL="365760" lvl="1" indent="0">
              <a:buNone/>
            </a:pPr>
            <a:r>
              <a:rPr lang="en-US" dirty="0"/>
              <a:t>*Also includes diagnostic products and device software functions/mobile medical apps</a:t>
            </a:r>
          </a:p>
        </p:txBody>
      </p:sp>
    </p:spTree>
    <p:extLst>
      <p:ext uri="{BB962C8B-B14F-4D97-AF65-F5344CB8AC3E}">
        <p14:creationId xmlns:p14="http://schemas.microsoft.com/office/powerpoint/2010/main" val="5699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1B6C-04E5-6274-3727-79BD8AADD768}"/>
              </a:ext>
            </a:extLst>
          </p:cNvPr>
          <p:cNvSpPr>
            <a:spLocks noGrp="1"/>
          </p:cNvSpPr>
          <p:nvPr>
            <p:ph type="title"/>
          </p:nvPr>
        </p:nvSpPr>
        <p:spPr/>
        <p:txBody>
          <a:bodyPr/>
          <a:lstStyle/>
          <a:p>
            <a:r>
              <a:rPr lang="en-US" dirty="0"/>
              <a:t>Device Software Functions/Mobile Medical Apps</a:t>
            </a:r>
          </a:p>
        </p:txBody>
      </p:sp>
      <p:sp>
        <p:nvSpPr>
          <p:cNvPr id="3" name="Content Placeholder 2">
            <a:extLst>
              <a:ext uri="{FF2B5EF4-FFF2-40B4-BE49-F238E27FC236}">
                <a16:creationId xmlns:a16="http://schemas.microsoft.com/office/drawing/2014/main" id="{F8F6749B-30AB-82D3-7EC9-DCA60EF03268}"/>
              </a:ext>
            </a:extLst>
          </p:cNvPr>
          <p:cNvSpPr>
            <a:spLocks noGrp="1"/>
          </p:cNvSpPr>
          <p:nvPr>
            <p:ph idx="1"/>
          </p:nvPr>
        </p:nvSpPr>
        <p:spPr/>
        <p:txBody>
          <a:bodyPr>
            <a:normAutofit fontScale="92500" lnSpcReduction="20000"/>
          </a:bodyPr>
          <a:lstStyle/>
          <a:p>
            <a:r>
              <a:rPr lang="en-US" dirty="0">
                <a:hlinkClick r:id="rId2"/>
              </a:rPr>
              <a:t>Policy for Device Software Functions and Mobile Medical Applications | FDA</a:t>
            </a:r>
            <a:endParaRPr lang="en-US" dirty="0"/>
          </a:p>
          <a:p>
            <a:r>
              <a:rPr lang="en-US" dirty="0"/>
              <a:t>FDA will focus its oversight on a subset of software functions/mobile medical apps that:</a:t>
            </a:r>
          </a:p>
          <a:p>
            <a:pPr lvl="1"/>
            <a:r>
              <a:rPr lang="en-US" dirty="0"/>
              <a:t>Meet the definition of a medical device</a:t>
            </a:r>
          </a:p>
          <a:p>
            <a:pPr lvl="1"/>
            <a:r>
              <a:rPr lang="en-US" dirty="0"/>
              <a:t>Are to be used as an accessory to a regulated medical device; or</a:t>
            </a:r>
          </a:p>
          <a:p>
            <a:pPr lvl="1"/>
            <a:r>
              <a:rPr lang="en-US" dirty="0"/>
              <a:t>Are to be used to transform a mobile platform into a regulated medical device</a:t>
            </a:r>
          </a:p>
          <a:p>
            <a:r>
              <a:rPr lang="en-US" dirty="0"/>
              <a:t>3 outcomes:</a:t>
            </a:r>
          </a:p>
          <a:p>
            <a:pPr lvl="1"/>
            <a:r>
              <a:rPr lang="en-US" dirty="0"/>
              <a:t>Does not meet the definition of a device</a:t>
            </a:r>
          </a:p>
          <a:p>
            <a:pPr lvl="1"/>
            <a:r>
              <a:rPr lang="en-US" dirty="0"/>
              <a:t>Meets the definition of a device but FDA intends to exercise enforcement discretion</a:t>
            </a:r>
          </a:p>
          <a:p>
            <a:pPr lvl="1"/>
            <a:r>
              <a:rPr lang="en-US" dirty="0"/>
              <a:t>Meets the definition of a device and will be regulated by FDA</a:t>
            </a:r>
          </a:p>
        </p:txBody>
      </p:sp>
    </p:spTree>
    <p:extLst>
      <p:ext uri="{BB962C8B-B14F-4D97-AF65-F5344CB8AC3E}">
        <p14:creationId xmlns:p14="http://schemas.microsoft.com/office/powerpoint/2010/main" val="385166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31DE-850E-E47A-B256-03ABB27E6C4B}"/>
              </a:ext>
            </a:extLst>
          </p:cNvPr>
          <p:cNvSpPr>
            <a:spLocks noGrp="1"/>
          </p:cNvSpPr>
          <p:nvPr>
            <p:ph type="title"/>
          </p:nvPr>
        </p:nvSpPr>
        <p:spPr/>
        <p:txBody>
          <a:bodyPr/>
          <a:lstStyle/>
          <a:p>
            <a:r>
              <a:rPr lang="en-US" dirty="0"/>
              <a:t>Device Software Functions/Mobile Medical Apps</a:t>
            </a:r>
          </a:p>
        </p:txBody>
      </p:sp>
      <p:sp>
        <p:nvSpPr>
          <p:cNvPr id="3" name="Content Placeholder 2">
            <a:extLst>
              <a:ext uri="{FF2B5EF4-FFF2-40B4-BE49-F238E27FC236}">
                <a16:creationId xmlns:a16="http://schemas.microsoft.com/office/drawing/2014/main" id="{6AB7CDD0-DE06-20D1-AAFE-BF6FD4F227E6}"/>
              </a:ext>
            </a:extLst>
          </p:cNvPr>
          <p:cNvSpPr>
            <a:spLocks noGrp="1"/>
          </p:cNvSpPr>
          <p:nvPr>
            <p:ph idx="1"/>
          </p:nvPr>
        </p:nvSpPr>
        <p:spPr/>
        <p:txBody>
          <a:bodyPr>
            <a:normAutofit fontScale="92500"/>
          </a:bodyPr>
          <a:lstStyle/>
          <a:p>
            <a:r>
              <a:rPr lang="en-US" dirty="0"/>
              <a:t>Outcome examples:</a:t>
            </a:r>
          </a:p>
          <a:p>
            <a:pPr lvl="1"/>
            <a:r>
              <a:rPr lang="en-US" dirty="0"/>
              <a:t>Does not meet the definition of a device</a:t>
            </a:r>
          </a:p>
          <a:p>
            <a:pPr lvl="2"/>
            <a:r>
              <a:rPr lang="en-US" dirty="0"/>
              <a:t>Software functions that are intended to provide access to electronic ‘copies’ of medical textbooks or other reference materials with generic text search capabilities</a:t>
            </a:r>
          </a:p>
          <a:p>
            <a:pPr lvl="2"/>
            <a:r>
              <a:rPr lang="en-US" dirty="0"/>
              <a:t>Software functions that are intended for health care professionals to use as educational tools for medical training</a:t>
            </a:r>
          </a:p>
          <a:p>
            <a:pPr lvl="2"/>
            <a:r>
              <a:rPr lang="en-US" dirty="0"/>
              <a:t>Software functions that are intended for general patient education and facilitate patient access to commonly used reference information</a:t>
            </a:r>
          </a:p>
          <a:p>
            <a:pPr lvl="2"/>
            <a:r>
              <a:rPr lang="en-US" dirty="0"/>
              <a:t>Software functions that automate general office operations in a healthcare settings</a:t>
            </a:r>
          </a:p>
          <a:p>
            <a:pPr lvl="2"/>
            <a:r>
              <a:rPr lang="en-US" dirty="0"/>
              <a:t>Etc.</a:t>
            </a:r>
          </a:p>
          <a:p>
            <a:pPr lvl="1"/>
            <a:r>
              <a:rPr lang="en-US" dirty="0">
                <a:solidFill>
                  <a:schemeClr val="bg1">
                    <a:lumMod val="50000"/>
                  </a:schemeClr>
                </a:solidFill>
              </a:rPr>
              <a:t>Meets the definition of a device but FDA intends to exercise enforcement discretion</a:t>
            </a:r>
          </a:p>
          <a:p>
            <a:pPr lvl="1"/>
            <a:r>
              <a:rPr lang="en-US" dirty="0">
                <a:solidFill>
                  <a:schemeClr val="bg1">
                    <a:lumMod val="50000"/>
                  </a:schemeClr>
                </a:solidFill>
              </a:rPr>
              <a:t>Meets the definition of a device and will be regulated by FDA</a:t>
            </a:r>
          </a:p>
          <a:p>
            <a:endParaRPr lang="en-US" dirty="0"/>
          </a:p>
        </p:txBody>
      </p:sp>
    </p:spTree>
    <p:extLst>
      <p:ext uri="{BB962C8B-B14F-4D97-AF65-F5344CB8AC3E}">
        <p14:creationId xmlns:p14="http://schemas.microsoft.com/office/powerpoint/2010/main" val="269132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harmacy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Pharmacy design slides.potx" id="{BDD4D5A3-0C20-4887-95F2-BFAB47634035}" vid="{397845B7-7EB0-4CC3-ABEB-6754AD0875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Pharmacy design slides</Template>
  <TotalTime>8118</TotalTime>
  <Words>4359</Words>
  <Application>Microsoft Office PowerPoint</Application>
  <PresentationFormat>Custom</PresentationFormat>
  <Paragraphs>396</Paragraphs>
  <Slides>56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Arial</vt:lpstr>
      <vt:lpstr>Calibri</vt:lpstr>
      <vt:lpstr>Courier New</vt:lpstr>
      <vt:lpstr>Euphemia</vt:lpstr>
      <vt:lpstr>FoundersGroteskWeb-Regular</vt:lpstr>
      <vt:lpstr>Franklin Gothic Book</vt:lpstr>
      <vt:lpstr>Wingdings</vt:lpstr>
      <vt:lpstr>Pharmacy design template</vt:lpstr>
      <vt:lpstr>The FDA and the IRB</vt:lpstr>
      <vt:lpstr>Agenda/Topics</vt:lpstr>
      <vt:lpstr>Review</vt:lpstr>
      <vt:lpstr>Clinical Investigations</vt:lpstr>
      <vt:lpstr>Human Subject</vt:lpstr>
      <vt:lpstr>Test Article</vt:lpstr>
      <vt:lpstr>Medical Device Definition</vt:lpstr>
      <vt:lpstr>Device Software Functions/Mobile Medical Apps</vt:lpstr>
      <vt:lpstr>Device Software Functions/Mobile Medical Apps</vt:lpstr>
      <vt:lpstr>Device Software Functions/Mobile Medical Apps</vt:lpstr>
      <vt:lpstr>Device Software Functions/Mobile Medical Apps</vt:lpstr>
      <vt:lpstr>Applying these definitions</vt:lpstr>
      <vt:lpstr>Decision pathways – determining if the device regulations apply</vt:lpstr>
      <vt:lpstr>Decision Pathway I - </vt:lpstr>
      <vt:lpstr>Decision Pathway I</vt:lpstr>
      <vt:lpstr>Decision Pathway I</vt:lpstr>
      <vt:lpstr>Decision Pathway I</vt:lpstr>
      <vt:lpstr>Decision Pathway I</vt:lpstr>
      <vt:lpstr>Decision Pathway I</vt:lpstr>
      <vt:lpstr>Documentation for IDE Exemption</vt:lpstr>
      <vt:lpstr>Decision Pathway II - </vt:lpstr>
      <vt:lpstr>Decision Pathway II</vt:lpstr>
      <vt:lpstr>Decision Pathway II</vt:lpstr>
      <vt:lpstr>Decision Pathway II</vt:lpstr>
      <vt:lpstr>IDE Considerations</vt:lpstr>
      <vt:lpstr>IDE Considerations</vt:lpstr>
      <vt:lpstr>IDE Considerations</vt:lpstr>
      <vt:lpstr>IRB Responsibilities</vt:lpstr>
      <vt:lpstr>Considerations for making SR/NSR determinations</vt:lpstr>
      <vt:lpstr>Considerations</vt:lpstr>
      <vt:lpstr>Considerations</vt:lpstr>
      <vt:lpstr>Considerations</vt:lpstr>
      <vt:lpstr>Considerations</vt:lpstr>
      <vt:lpstr>Documenting the SR/NSR Determination</vt:lpstr>
      <vt:lpstr>Documentation</vt:lpstr>
      <vt:lpstr>Once the determination has been made…</vt:lpstr>
      <vt:lpstr>Important Distinctions</vt:lpstr>
      <vt:lpstr>Distinctions</vt:lpstr>
      <vt:lpstr>Special Topics</vt:lpstr>
      <vt:lpstr>Combination Products</vt:lpstr>
      <vt:lpstr>Combination Products</vt:lpstr>
      <vt:lpstr>Case Studies</vt:lpstr>
      <vt:lpstr>Quick Refresher</vt:lpstr>
      <vt:lpstr>Regulatory Pathways</vt:lpstr>
      <vt:lpstr>Basic Decision Tree</vt:lpstr>
      <vt:lpstr>Case Study #1</vt:lpstr>
      <vt:lpstr>Case Study #1 Analysis</vt:lpstr>
      <vt:lpstr>Case Study #2</vt:lpstr>
      <vt:lpstr>Case Study #2 Analysis</vt:lpstr>
      <vt:lpstr>Case Study #3</vt:lpstr>
      <vt:lpstr>Case Study #3 Analysis</vt:lpstr>
      <vt:lpstr>Case Study #4</vt:lpstr>
      <vt:lpstr>Case Study #4 Analysis </vt:lpstr>
      <vt:lpstr>Case Study #5</vt:lpstr>
      <vt:lpstr>Case Study #5 Analysis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FDA and the IRB</dc:title>
  <dc:creator>Shawn Axe</dc:creator>
  <cp:lastModifiedBy>Moore, Julie</cp:lastModifiedBy>
  <cp:revision>6</cp:revision>
  <dcterms:created xsi:type="dcterms:W3CDTF">2022-11-29T14:54:58Z</dcterms:created>
  <dcterms:modified xsi:type="dcterms:W3CDTF">2023-01-24T19:27:30Z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